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1"/>
  </p:notesMasterIdLst>
  <p:sldIdLst>
    <p:sldId id="859" r:id="rId2"/>
    <p:sldId id="1133" r:id="rId3"/>
    <p:sldId id="1136" r:id="rId4"/>
    <p:sldId id="1138" r:id="rId5"/>
    <p:sldId id="1134" r:id="rId6"/>
    <p:sldId id="1171" r:id="rId7"/>
    <p:sldId id="1169" r:id="rId8"/>
    <p:sldId id="1176" r:id="rId9"/>
    <p:sldId id="1170" r:id="rId10"/>
    <p:sldId id="1177" r:id="rId11"/>
    <p:sldId id="1178" r:id="rId12"/>
    <p:sldId id="1172" r:id="rId13"/>
    <p:sldId id="1179" r:id="rId14"/>
    <p:sldId id="1173" r:id="rId15"/>
    <p:sldId id="1180" r:id="rId16"/>
    <p:sldId id="1174" r:id="rId17"/>
    <p:sldId id="1181" r:id="rId18"/>
    <p:sldId id="1137" r:id="rId19"/>
    <p:sldId id="1182" r:id="rId20"/>
    <p:sldId id="1183" r:id="rId21"/>
    <p:sldId id="1184" r:id="rId22"/>
    <p:sldId id="1186" r:id="rId23"/>
    <p:sldId id="1139" r:id="rId24"/>
    <p:sldId id="1140" r:id="rId25"/>
    <p:sldId id="1141" r:id="rId26"/>
    <p:sldId id="1187" r:id="rId27"/>
    <p:sldId id="1188" r:id="rId28"/>
    <p:sldId id="1189" r:id="rId29"/>
    <p:sldId id="1196" r:id="rId30"/>
    <p:sldId id="1191" r:id="rId31"/>
    <p:sldId id="1197" r:id="rId32"/>
    <p:sldId id="1198" r:id="rId33"/>
    <p:sldId id="1199" r:id="rId34"/>
    <p:sldId id="1200" r:id="rId35"/>
    <p:sldId id="1201" r:id="rId36"/>
    <p:sldId id="1192" r:id="rId37"/>
    <p:sldId id="1142" r:id="rId38"/>
    <p:sldId id="1143" r:id="rId39"/>
    <p:sldId id="1157" r:id="rId40"/>
    <p:sldId id="1202" r:id="rId41"/>
    <p:sldId id="1203" r:id="rId42"/>
    <p:sldId id="1158" r:id="rId43"/>
    <p:sldId id="1204" r:id="rId44"/>
    <p:sldId id="1205" r:id="rId45"/>
    <p:sldId id="1206" r:id="rId46"/>
    <p:sldId id="1207" r:id="rId47"/>
    <p:sldId id="1208" r:id="rId48"/>
    <p:sldId id="1209" r:id="rId49"/>
    <p:sldId id="1210" r:id="rId50"/>
    <p:sldId id="1159" r:id="rId51"/>
    <p:sldId id="1211" r:id="rId52"/>
    <p:sldId id="1215" r:id="rId53"/>
    <p:sldId id="1216" r:id="rId54"/>
    <p:sldId id="1217" r:id="rId55"/>
    <p:sldId id="1214" r:id="rId56"/>
    <p:sldId id="1218" r:id="rId57"/>
    <p:sldId id="1146" r:id="rId58"/>
    <p:sldId id="1219" r:id="rId59"/>
    <p:sldId id="1220" r:id="rId60"/>
    <p:sldId id="1147" r:id="rId61"/>
    <p:sldId id="1148" r:id="rId62"/>
    <p:sldId id="1221" r:id="rId63"/>
    <p:sldId id="1222" r:id="rId64"/>
    <p:sldId id="1223" r:id="rId65"/>
    <p:sldId id="1224" r:id="rId66"/>
    <p:sldId id="1225" r:id="rId67"/>
    <p:sldId id="1226" r:id="rId68"/>
    <p:sldId id="1227" r:id="rId69"/>
    <p:sldId id="1228" r:id="rId70"/>
    <p:sldId id="1229" r:id="rId71"/>
    <p:sldId id="1230" r:id="rId72"/>
    <p:sldId id="1231" r:id="rId73"/>
    <p:sldId id="1149" r:id="rId74"/>
    <p:sldId id="1166" r:id="rId75"/>
    <p:sldId id="1232" r:id="rId76"/>
    <p:sldId id="1233" r:id="rId77"/>
    <p:sldId id="1168" r:id="rId78"/>
    <p:sldId id="1164" r:id="rId79"/>
    <p:sldId id="1150" r:id="rId8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E2D1"/>
    <a:srgbClr val="F36821"/>
    <a:srgbClr val="D3ECE9"/>
    <a:srgbClr val="E6E1EF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7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70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theme" Target="theme/theme1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61" Type="http://schemas.openxmlformats.org/officeDocument/2006/relationships/slide" Target="slides/slide60.xml"/><Relationship Id="rId8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2025/11/2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高中英语 选择性必修 第三册 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2025/11/2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79781"/>
            <a:ext cx="11523345" cy="24384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UNIT 5</a:t>
            </a: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LAUNCHING </a:t>
            </a:r>
            <a:r>
              <a:rPr lang="en-US" altLang="zh-CN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YOURCAREER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222116"/>
            <a:ext cx="11485848" cy="58676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profile </a:t>
            </a:r>
            <a:r>
              <a:rPr lang="en-US" altLang="zh-CN" b="1" i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简介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概述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侧面轮廓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i="1" dirty="0" err="1">
                <a:solidFill>
                  <a:srgbClr val="223F99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 dirty="0" err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dirty="0" err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扼要介绍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概述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写简介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圆角矩形 6"/>
          <p:cNvSpPr/>
          <p:nvPr/>
        </p:nvSpPr>
        <p:spPr bwMode="auto">
          <a:xfrm>
            <a:off x="387524" y="2464836"/>
            <a:ext cx="11449272" cy="766741"/>
          </a:xfrm>
          <a:prstGeom prst="roundRect">
            <a:avLst/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555339" y="2248812"/>
            <a:ext cx="11151159" cy="598551"/>
            <a:chOff x="555339" y="1278285"/>
            <a:chExt cx="11151159" cy="598551"/>
          </a:xfrm>
        </p:grpSpPr>
        <p:pic>
          <p:nvPicPr>
            <p:cNvPr id="9" name="教材原句S.EPS" descr="id:2147487282;FounderCES"/>
            <p:cNvPicPr/>
            <p:nvPr/>
          </p:nvPicPr>
          <p:blipFill rotWithShape="1">
            <a:blip r:embed="rId2"/>
            <a:srcRect l="3668" t="38852" r="22718" b="42104"/>
            <a:stretch/>
          </p:blipFill>
          <p:spPr>
            <a:xfrm>
              <a:off x="679748" y="1414575"/>
              <a:ext cx="9452098" cy="145278"/>
            </a:xfrm>
            <a:prstGeom prst="rect">
              <a:avLst/>
            </a:prstGeom>
          </p:spPr>
        </p:pic>
        <p:pic>
          <p:nvPicPr>
            <p:cNvPr id="10" name="教材原句S.EPS" descr="id:2147487282;FounderCES"/>
            <p:cNvPicPr/>
            <p:nvPr/>
          </p:nvPicPr>
          <p:blipFill rotWithShape="1">
            <a:blip r:embed="rId2"/>
            <a:srcRect l="77581"/>
            <a:stretch/>
          </p:blipFill>
          <p:spPr>
            <a:xfrm>
              <a:off x="10122321" y="1278285"/>
              <a:ext cx="1584177" cy="419828"/>
            </a:xfrm>
            <a:prstGeom prst="rect">
              <a:avLst/>
            </a:prstGeom>
          </p:spPr>
        </p:pic>
        <p:pic>
          <p:nvPicPr>
            <p:cNvPr id="11" name="教材原句S.EPS" descr="id:2147487163;FounderCES"/>
            <p:cNvPicPr/>
            <p:nvPr/>
          </p:nvPicPr>
          <p:blipFill rotWithShape="1">
            <a:blip r:embed="rId2"/>
            <a:srcRect r="98192" b="-43246"/>
            <a:stretch/>
          </p:blipFill>
          <p:spPr>
            <a:xfrm>
              <a:off x="555339" y="1287810"/>
              <a:ext cx="130250" cy="589026"/>
            </a:xfrm>
            <a:prstGeom prst="rect">
              <a:avLst/>
            </a:prstGeom>
          </p:spPr>
        </p:pic>
      </p:grpSp>
      <p:sp>
        <p:nvSpPr>
          <p:cNvPr id="12" name="内容占位符 1"/>
          <p:cNvSpPr txBox="1">
            <a:spLocks/>
          </p:cNvSpPr>
          <p:nvPr/>
        </p:nvSpPr>
        <p:spPr bwMode="auto">
          <a:xfrm>
            <a:off x="360854" y="2487323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Categorise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employee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profiles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归类员工档案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3" name="内容占位符 1"/>
          <p:cNvSpPr txBox="1">
            <a:spLocks/>
          </p:cNvSpPr>
          <p:nvPr/>
        </p:nvSpPr>
        <p:spPr bwMode="auto">
          <a:xfrm>
            <a:off x="360854" y="332893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handsome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profile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turned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away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他英俊的侧面轮廓转离了我们。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build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detailed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profile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customers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requirements.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首先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我们要建立客户的详细简介以及他们的需求。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2808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8937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in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profile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人的面部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）从侧面看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Queen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appears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profile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British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stamps.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女王的侧面头像出现在英国的邮票上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TS8.EPS" descr="id:214748717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43070" y="938171"/>
            <a:ext cx="1008112" cy="342157"/>
          </a:xfrm>
          <a:prstGeom prst="rect">
            <a:avLst/>
          </a:prstGeom>
        </p:spPr>
      </p:pic>
      <p:sp>
        <p:nvSpPr>
          <p:cNvPr id="4" name="圆角矩形 3"/>
          <p:cNvSpPr/>
          <p:nvPr/>
        </p:nvSpPr>
        <p:spPr bwMode="auto">
          <a:xfrm>
            <a:off x="334566" y="2405121"/>
            <a:ext cx="11521280" cy="3976207"/>
          </a:xfrm>
          <a:prstGeom prst="roundRect">
            <a:avLst>
              <a:gd name="adj" fmla="val 5328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5" name="知识拓展小.EPS" descr="id:214748717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66615" y="2459991"/>
            <a:ext cx="2088232" cy="410579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896959"/>
            <a:ext cx="11485848" cy="3346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job/an employee profile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工作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雇员简介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 a high/low profile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保持高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低姿态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draw in profile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画侧面像或轮廓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profile of 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的简介或概述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high profile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鲜明的姿态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low profile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低姿态；不出头露面；不惹人注意　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0129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754232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participant </a:t>
            </a:r>
            <a:r>
              <a:rPr lang="en-US" altLang="zh-CN" b="1" i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参与者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参加者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圆角矩形 4"/>
          <p:cNvSpPr/>
          <p:nvPr/>
        </p:nvSpPr>
        <p:spPr bwMode="auto">
          <a:xfrm>
            <a:off x="387524" y="2534804"/>
            <a:ext cx="11449272" cy="2406364"/>
          </a:xfrm>
          <a:prstGeom prst="roundRect">
            <a:avLst/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555339" y="2348880"/>
            <a:ext cx="11151159" cy="598551"/>
            <a:chOff x="555339" y="1278285"/>
            <a:chExt cx="11151159" cy="598551"/>
          </a:xfrm>
        </p:grpSpPr>
        <p:pic>
          <p:nvPicPr>
            <p:cNvPr id="7" name="教材原句S.EPS" descr="id:2147487282;FounderCES"/>
            <p:cNvPicPr/>
            <p:nvPr/>
          </p:nvPicPr>
          <p:blipFill rotWithShape="1">
            <a:blip r:embed="rId2"/>
            <a:srcRect l="3668" t="38852" r="22718" b="42104"/>
            <a:stretch/>
          </p:blipFill>
          <p:spPr>
            <a:xfrm>
              <a:off x="679748" y="1414575"/>
              <a:ext cx="9452098" cy="145278"/>
            </a:xfrm>
            <a:prstGeom prst="rect">
              <a:avLst/>
            </a:prstGeom>
          </p:spPr>
        </p:pic>
        <p:pic>
          <p:nvPicPr>
            <p:cNvPr id="8" name="教材原句S.EPS" descr="id:2147487282;FounderCES"/>
            <p:cNvPicPr/>
            <p:nvPr/>
          </p:nvPicPr>
          <p:blipFill rotWithShape="1">
            <a:blip r:embed="rId2"/>
            <a:srcRect l="77581"/>
            <a:stretch/>
          </p:blipFill>
          <p:spPr>
            <a:xfrm>
              <a:off x="10122321" y="1278285"/>
              <a:ext cx="1584177" cy="419828"/>
            </a:xfrm>
            <a:prstGeom prst="rect">
              <a:avLst/>
            </a:prstGeom>
          </p:spPr>
        </p:pic>
        <p:pic>
          <p:nvPicPr>
            <p:cNvPr id="10" name="教材原句S.EPS" descr="id:2147487163;FounderCES"/>
            <p:cNvPicPr/>
            <p:nvPr/>
          </p:nvPicPr>
          <p:blipFill rotWithShape="1">
            <a:blip r:embed="rId2"/>
            <a:srcRect r="98192" b="-43246"/>
            <a:stretch/>
          </p:blipFill>
          <p:spPr>
            <a:xfrm>
              <a:off x="555339" y="1287810"/>
              <a:ext cx="130250" cy="589026"/>
            </a:xfrm>
            <a:prstGeom prst="rect">
              <a:avLst/>
            </a:prstGeom>
          </p:spPr>
        </p:pic>
      </p:grpSp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60854" y="2587391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According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participant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personality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code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careers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would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recommend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根据参与者的工作个性代码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你会推荐什么职业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</a:t>
            </a:r>
            <a:r>
              <a:rPr lang="en-US" altLang="zh-CN" b="1" spc="-100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please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comment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another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participant.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如果你有时间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请答复另外一个参与者的评论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9794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169193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participant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某事的参与者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 participant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积极参与者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been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participant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discussion.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他一直积极地参与这次讨论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TS8.EPS" descr="id:214748717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43070" y="1530002"/>
            <a:ext cx="1008112" cy="342157"/>
          </a:xfrm>
          <a:prstGeom prst="rect">
            <a:avLst/>
          </a:prstGeom>
        </p:spPr>
      </p:pic>
      <p:sp>
        <p:nvSpPr>
          <p:cNvPr id="4" name="圆角矩形 3"/>
          <p:cNvSpPr/>
          <p:nvPr/>
        </p:nvSpPr>
        <p:spPr bwMode="auto">
          <a:xfrm>
            <a:off x="334566" y="3072509"/>
            <a:ext cx="11521280" cy="2244466"/>
          </a:xfrm>
          <a:prstGeom prst="roundRect">
            <a:avLst>
              <a:gd name="adj" fmla="val 5328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5" name="知识拓展小.EPS" descr="id:214748717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66615" y="3051822"/>
            <a:ext cx="2088232" cy="410579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488790"/>
            <a:ext cx="11485848" cy="169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participate in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参加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participate with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in...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与某人分担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ely participate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主动参与　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881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9998" y="1322184"/>
            <a:ext cx="11485848" cy="58394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detecti</a:t>
            </a:r>
            <a:r>
              <a:rPr lang="en-US" altLang="zh-CN" b="1" dirty="0">
                <a:solidFill>
                  <a:srgbClr val="223F99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 </a:t>
            </a:r>
            <a:r>
              <a:rPr lang="en-US" altLang="zh-CN" b="1" i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侦探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警探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圆角矩形 2"/>
          <p:cNvSpPr/>
          <p:nvPr/>
        </p:nvSpPr>
        <p:spPr bwMode="auto">
          <a:xfrm>
            <a:off x="396668" y="2132856"/>
            <a:ext cx="11449272" cy="766741"/>
          </a:xfrm>
          <a:prstGeom prst="roundRect">
            <a:avLst/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64483" y="1916832"/>
            <a:ext cx="11151159" cy="598551"/>
            <a:chOff x="555339" y="1278285"/>
            <a:chExt cx="11151159" cy="598551"/>
          </a:xfrm>
        </p:grpSpPr>
        <p:pic>
          <p:nvPicPr>
            <p:cNvPr id="5" name="教材原句S.EPS" descr="id:2147487282;FounderCES"/>
            <p:cNvPicPr/>
            <p:nvPr/>
          </p:nvPicPr>
          <p:blipFill rotWithShape="1">
            <a:blip r:embed="rId2"/>
            <a:srcRect l="3668" t="38852" r="22718" b="42104"/>
            <a:stretch/>
          </p:blipFill>
          <p:spPr>
            <a:xfrm>
              <a:off x="679748" y="1414575"/>
              <a:ext cx="9452098" cy="145278"/>
            </a:xfrm>
            <a:prstGeom prst="rect">
              <a:avLst/>
            </a:prstGeom>
          </p:spPr>
        </p:pic>
        <p:pic>
          <p:nvPicPr>
            <p:cNvPr id="6" name="教材原句S.EPS" descr="id:2147487282;FounderCES"/>
            <p:cNvPicPr/>
            <p:nvPr/>
          </p:nvPicPr>
          <p:blipFill rotWithShape="1">
            <a:blip r:embed="rId2"/>
            <a:srcRect l="77581"/>
            <a:stretch/>
          </p:blipFill>
          <p:spPr>
            <a:xfrm>
              <a:off x="10122321" y="1278285"/>
              <a:ext cx="1584177" cy="419828"/>
            </a:xfrm>
            <a:prstGeom prst="rect">
              <a:avLst/>
            </a:prstGeom>
          </p:spPr>
        </p:pic>
        <p:pic>
          <p:nvPicPr>
            <p:cNvPr id="7" name="教材原句S.EPS" descr="id:2147487163;FounderCES"/>
            <p:cNvPicPr/>
            <p:nvPr/>
          </p:nvPicPr>
          <p:blipFill rotWithShape="1">
            <a:blip r:embed="rId2"/>
            <a:srcRect r="98192" b="-43246"/>
            <a:stretch/>
          </p:blipFill>
          <p:spPr>
            <a:xfrm>
              <a:off x="555339" y="1287810"/>
              <a:ext cx="130250" cy="589026"/>
            </a:xfrm>
            <a:prstGeom prst="rect">
              <a:avLst/>
            </a:prstGeom>
          </p:spPr>
        </p:pic>
      </p:grp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9998" y="2155343"/>
            <a:ext cx="11485848" cy="583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Detecti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侦探小说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9998" y="2992884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pri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detecti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been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tailing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eral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weeks.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一个私人侦探几个星期以来一直在跟踪他们。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detecti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disco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ered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fewer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35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fingerprints.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这名侦探发现了不少于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35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个指纹。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7010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24744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detecti</a:t>
            </a:r>
            <a:r>
              <a:rPr lang="en-US" altLang="zh-CN" b="1" dirty="0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story/no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侦探小说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detecti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 mo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ie/film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侦探电影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pri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ate detecti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私人侦探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stories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stories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detecti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stories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你喜欢看什么类型的故事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爱情故事还是侦探故事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S8.EPS" descr="id:214748717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43070" y="1313978"/>
            <a:ext cx="1008112" cy="342157"/>
          </a:xfrm>
          <a:prstGeom prst="rect">
            <a:avLst/>
          </a:prstGeom>
        </p:spPr>
      </p:pic>
      <p:sp>
        <p:nvSpPr>
          <p:cNvPr id="4" name="圆角矩形 3"/>
          <p:cNvSpPr/>
          <p:nvPr/>
        </p:nvSpPr>
        <p:spPr bwMode="auto">
          <a:xfrm>
            <a:off x="334566" y="3933056"/>
            <a:ext cx="11521280" cy="1266943"/>
          </a:xfrm>
          <a:prstGeom prst="roundRect">
            <a:avLst>
              <a:gd name="adj" fmla="val 5328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5" name="知识拓展小.EPS" descr="id:214748717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66615" y="3933056"/>
            <a:ext cx="2088232" cy="410579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37002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detect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侦探到；察觉到；发现　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5643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466200"/>
            <a:ext cx="11485848" cy="58676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spy </a:t>
            </a:r>
            <a:r>
              <a:rPr lang="en-US" altLang="zh-CN" b="1" i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密探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间谍 </a:t>
            </a:r>
            <a:r>
              <a:rPr lang="en-US" altLang="zh-CN" b="1" i="1" dirty="0">
                <a:solidFill>
                  <a:srgbClr val="223F99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从事间谍活动</a:t>
            </a:r>
            <a:r>
              <a:rPr lang="en-US" altLang="zh-CN" b="1" i="1" dirty="0" err="1">
                <a:solidFill>
                  <a:srgbClr val="223F99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 dirty="0" err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dirty="0" err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突然看见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发现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圆角矩形 3"/>
          <p:cNvSpPr/>
          <p:nvPr/>
        </p:nvSpPr>
        <p:spPr bwMode="auto">
          <a:xfrm>
            <a:off x="396668" y="2428207"/>
            <a:ext cx="11449272" cy="1234845"/>
          </a:xfrm>
          <a:prstGeom prst="roundRect">
            <a:avLst/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64483" y="2204864"/>
            <a:ext cx="11151159" cy="598551"/>
            <a:chOff x="555339" y="1278285"/>
            <a:chExt cx="11151159" cy="598551"/>
          </a:xfrm>
        </p:grpSpPr>
        <p:pic>
          <p:nvPicPr>
            <p:cNvPr id="6" name="教材原句S.EPS" descr="id:2147487282;FounderCES"/>
            <p:cNvPicPr/>
            <p:nvPr/>
          </p:nvPicPr>
          <p:blipFill rotWithShape="1">
            <a:blip r:embed="rId2"/>
            <a:srcRect l="3668" t="38852" r="22718" b="42104"/>
            <a:stretch/>
          </p:blipFill>
          <p:spPr>
            <a:xfrm>
              <a:off x="679748" y="1414575"/>
              <a:ext cx="9452098" cy="145278"/>
            </a:xfrm>
            <a:prstGeom prst="rect">
              <a:avLst/>
            </a:prstGeom>
          </p:spPr>
        </p:pic>
        <p:pic>
          <p:nvPicPr>
            <p:cNvPr id="7" name="教材原句S.EPS" descr="id:2147487282;FounderCES"/>
            <p:cNvPicPr/>
            <p:nvPr/>
          </p:nvPicPr>
          <p:blipFill rotWithShape="1">
            <a:blip r:embed="rId2"/>
            <a:srcRect l="77581"/>
            <a:stretch/>
          </p:blipFill>
          <p:spPr>
            <a:xfrm>
              <a:off x="10122321" y="1278285"/>
              <a:ext cx="1584177" cy="419828"/>
            </a:xfrm>
            <a:prstGeom prst="rect">
              <a:avLst/>
            </a:prstGeom>
          </p:spPr>
        </p:pic>
        <p:pic>
          <p:nvPicPr>
            <p:cNvPr id="8" name="教材原句S.EPS" descr="id:2147487163;FounderCES"/>
            <p:cNvPicPr/>
            <p:nvPr/>
          </p:nvPicPr>
          <p:blipFill rotWithShape="1">
            <a:blip r:embed="rId2"/>
            <a:srcRect r="98192" b="-43246"/>
            <a:stretch/>
          </p:blipFill>
          <p:spPr>
            <a:xfrm>
              <a:off x="555339" y="1287810"/>
              <a:ext cx="130250" cy="589026"/>
            </a:xfrm>
            <a:prstGeom prst="rect">
              <a:avLst/>
            </a:prstGeom>
          </p:spPr>
        </p:pic>
      </p:grp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9998" y="2443375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Police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警方密探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spied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ernment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years.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他做过十多年的政府间谍。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366690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spied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figures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distance.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我们看见远处有三个人影。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denied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acting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enemy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spy.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他否认自己是敌方间谍。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9932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24744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spy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on/upon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暗中监视；侦查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spy out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秘密监视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spy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out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暗中查明某事；秘密了解清楚某事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spy into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侦查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spy out the land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侦察地形；查看情况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spy satellite/plane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侦察卫星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飞机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neighbours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我确定邻居在暗中监视我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TS8.EPS" descr="id:214748717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43070" y="1313978"/>
            <a:ext cx="1008112" cy="342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1331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8278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head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起步前的优势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XB3.EPS" descr="id:214748727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1252574"/>
            <a:ext cx="2082586" cy="401631"/>
          </a:xfrm>
          <a:prstGeom prst="rect">
            <a:avLst/>
          </a:prstGeom>
        </p:spPr>
      </p:pic>
      <p:sp>
        <p:nvSpPr>
          <p:cNvPr id="4" name="圆角矩形 3"/>
          <p:cNvSpPr/>
          <p:nvPr/>
        </p:nvSpPr>
        <p:spPr bwMode="auto">
          <a:xfrm>
            <a:off x="396668" y="2698211"/>
            <a:ext cx="11449272" cy="1234845"/>
          </a:xfrm>
          <a:prstGeom prst="roundRect">
            <a:avLst/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64483" y="2474868"/>
            <a:ext cx="11151159" cy="598551"/>
            <a:chOff x="555339" y="1278285"/>
            <a:chExt cx="11151159" cy="598551"/>
          </a:xfrm>
        </p:grpSpPr>
        <p:pic>
          <p:nvPicPr>
            <p:cNvPr id="6" name="教材原句S.EPS" descr="id:2147487282;FounderCES"/>
            <p:cNvPicPr/>
            <p:nvPr/>
          </p:nvPicPr>
          <p:blipFill rotWithShape="1">
            <a:blip r:embed="rId3"/>
            <a:srcRect l="3668" t="38852" r="22718" b="42104"/>
            <a:stretch/>
          </p:blipFill>
          <p:spPr>
            <a:xfrm>
              <a:off x="679748" y="1414575"/>
              <a:ext cx="9452098" cy="145278"/>
            </a:xfrm>
            <a:prstGeom prst="rect">
              <a:avLst/>
            </a:prstGeom>
          </p:spPr>
        </p:pic>
        <p:pic>
          <p:nvPicPr>
            <p:cNvPr id="7" name="教材原句S.EPS" descr="id:2147487282;FounderCES"/>
            <p:cNvPicPr/>
            <p:nvPr/>
          </p:nvPicPr>
          <p:blipFill rotWithShape="1">
            <a:blip r:embed="rId3"/>
            <a:srcRect l="77581"/>
            <a:stretch/>
          </p:blipFill>
          <p:spPr>
            <a:xfrm>
              <a:off x="10122321" y="1278285"/>
              <a:ext cx="1584177" cy="419828"/>
            </a:xfrm>
            <a:prstGeom prst="rect">
              <a:avLst/>
            </a:prstGeom>
          </p:spPr>
        </p:pic>
        <p:pic>
          <p:nvPicPr>
            <p:cNvPr id="8" name="教材原句S.EPS" descr="id:2147487163;FounderCES"/>
            <p:cNvPicPr/>
            <p:nvPr/>
          </p:nvPicPr>
          <p:blipFill rotWithShape="1">
            <a:blip r:embed="rId3"/>
            <a:srcRect r="98192" b="-43246"/>
            <a:stretch/>
          </p:blipFill>
          <p:spPr>
            <a:xfrm>
              <a:off x="555339" y="1287810"/>
              <a:ext cx="130250" cy="589026"/>
            </a:xfrm>
            <a:prstGeom prst="rect">
              <a:avLst/>
            </a:prstGeom>
          </p:spPr>
        </p:pic>
      </p:grp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9998" y="2713379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Getting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considering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future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career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提前考虑你未来的职业可能对你今后的人生很有帮助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22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24744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head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 on/o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er...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比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有优势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head start in...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方面有优势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Being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able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speak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French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candidates.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会说法语使她比其他候选人占优势。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start.He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began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early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乔比我们占优势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他准备功课比我们早。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education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良好的教育会让你的孩子在人生的起跑线上比别人领先一步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TS8.EPS" descr="id:214748717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43070" y="1313978"/>
            <a:ext cx="1008112" cy="342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277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22629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aptitude</a:t>
            </a: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天资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天赋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71530" y="759186"/>
            <a:ext cx="4464496" cy="504378"/>
          </a:xfrm>
          <a:prstGeom prst="rect">
            <a:avLst/>
          </a:prstGeom>
        </p:spPr>
      </p:pic>
      <p:pic>
        <p:nvPicPr>
          <p:cNvPr id="5" name="xb1.EPS" descr="id:214748715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51976" y="1988840"/>
            <a:ext cx="2133952" cy="41091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6574" y="1340767"/>
            <a:ext cx="11520000" cy="587494"/>
          </a:xfrm>
          <a:prstGeom prst="rect">
            <a:avLst/>
          </a:prstGeom>
        </p:spPr>
      </p:pic>
      <p:sp>
        <p:nvSpPr>
          <p:cNvPr id="7" name="圆角矩形 6"/>
          <p:cNvSpPr/>
          <p:nvPr/>
        </p:nvSpPr>
        <p:spPr bwMode="auto">
          <a:xfrm>
            <a:off x="387524" y="3284984"/>
            <a:ext cx="11449272" cy="1807937"/>
          </a:xfrm>
          <a:prstGeom prst="roundRect">
            <a:avLst/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555339" y="3046473"/>
            <a:ext cx="11151159" cy="598551"/>
            <a:chOff x="555339" y="1278285"/>
            <a:chExt cx="11151159" cy="598551"/>
          </a:xfrm>
        </p:grpSpPr>
        <p:pic>
          <p:nvPicPr>
            <p:cNvPr id="9" name="教材原句S.EPS" descr="id:2147487282;FounderCES"/>
            <p:cNvPicPr/>
            <p:nvPr/>
          </p:nvPicPr>
          <p:blipFill rotWithShape="1">
            <a:blip r:embed="rId5"/>
            <a:srcRect l="3668" t="38852" r="22718" b="42104"/>
            <a:stretch/>
          </p:blipFill>
          <p:spPr>
            <a:xfrm>
              <a:off x="679748" y="1414575"/>
              <a:ext cx="9452098" cy="145278"/>
            </a:xfrm>
            <a:prstGeom prst="rect">
              <a:avLst/>
            </a:prstGeom>
          </p:spPr>
        </p:pic>
        <p:pic>
          <p:nvPicPr>
            <p:cNvPr id="10" name="教材原句S.EPS" descr="id:2147487282;FounderCES"/>
            <p:cNvPicPr/>
            <p:nvPr/>
          </p:nvPicPr>
          <p:blipFill rotWithShape="1">
            <a:blip r:embed="rId5"/>
            <a:srcRect l="77581"/>
            <a:stretch/>
          </p:blipFill>
          <p:spPr>
            <a:xfrm>
              <a:off x="10122321" y="1278285"/>
              <a:ext cx="1584177" cy="419828"/>
            </a:xfrm>
            <a:prstGeom prst="rect">
              <a:avLst/>
            </a:prstGeom>
          </p:spPr>
        </p:pic>
        <p:pic>
          <p:nvPicPr>
            <p:cNvPr id="11" name="教材原句S.EPS" descr="id:2147487163;FounderCES"/>
            <p:cNvPicPr/>
            <p:nvPr/>
          </p:nvPicPr>
          <p:blipFill rotWithShape="1">
            <a:blip r:embed="rId5"/>
            <a:srcRect r="98192" b="-43246"/>
            <a:stretch/>
          </p:blipFill>
          <p:spPr>
            <a:xfrm>
              <a:off x="555339" y="1287810"/>
              <a:ext cx="130250" cy="589026"/>
            </a:xfrm>
            <a:prstGeom prst="rect">
              <a:avLst/>
            </a:prstGeom>
          </p:spPr>
        </p:pic>
      </p:grpSp>
      <p:sp>
        <p:nvSpPr>
          <p:cNvPr id="12" name="内容占位符 1"/>
          <p:cNvSpPr txBox="1">
            <a:spLocks/>
          </p:cNvSpPr>
          <p:nvPr/>
        </p:nvSpPr>
        <p:spPr bwMode="auto">
          <a:xfrm>
            <a:off x="360854" y="328498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effecti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insight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possible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career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path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complete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career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aptitude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test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要想了解未来可能从事的职业道路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最有效的方式之一是做一次职业能力倾向测验。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3" name="内容占位符 3"/>
          <p:cNvSpPr txBox="1">
            <a:spLocks/>
          </p:cNvSpPr>
          <p:nvPr/>
        </p:nvSpPr>
        <p:spPr bwMode="auto">
          <a:xfrm>
            <a:off x="360854" y="510706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aptitude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dealing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job.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他善于和儿童打交道的本领使他得到了这份工作。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2128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 bwMode="auto">
          <a:xfrm>
            <a:off x="334566" y="1772816"/>
            <a:ext cx="11521280" cy="3286122"/>
          </a:xfrm>
          <a:prstGeom prst="roundRect">
            <a:avLst>
              <a:gd name="adj" fmla="val 5328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5" name="知识拓展小.EPS" descr="id:214748717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66615" y="1827686"/>
            <a:ext cx="2088232" cy="410579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264654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the start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刚开始；在起跑线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the start of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开始的时候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fresh start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新的起点；新的开始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 a fresh start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重新开始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start to finish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自始至终；彻头彻尾　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7335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8278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bounce</a:t>
            </a:r>
            <a:r>
              <a:rPr lang="en-US" altLang="zh-CN" b="1" dirty="0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around</a:t>
            </a:r>
            <a:r>
              <a:rPr lang="en-US" altLang="zh-CN" b="1" dirty="0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蹦来蹦去</a:t>
            </a:r>
            <a:r>
              <a:rPr lang="zh-CN" altLang="zh-CN" b="1" dirty="0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弹来弹</a:t>
            </a:r>
            <a:r>
              <a:rPr lang="zh-CN" altLang="zh-CN" b="1" dirty="0" smtClean="0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去</a:t>
            </a:r>
            <a:endParaRPr lang="en-US" altLang="zh-CN" b="1" dirty="0" smtClean="0">
              <a:solidFill>
                <a:srgbClr val="D8657B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圆角矩形 3"/>
          <p:cNvSpPr/>
          <p:nvPr/>
        </p:nvSpPr>
        <p:spPr bwMode="auto">
          <a:xfrm>
            <a:off x="396668" y="2708920"/>
            <a:ext cx="11449272" cy="1807937"/>
          </a:xfrm>
          <a:prstGeom prst="roundRect">
            <a:avLst/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64483" y="2474868"/>
            <a:ext cx="11151159" cy="598551"/>
            <a:chOff x="555339" y="1278285"/>
            <a:chExt cx="11151159" cy="598551"/>
          </a:xfrm>
        </p:grpSpPr>
        <p:pic>
          <p:nvPicPr>
            <p:cNvPr id="6" name="教材原句S.EPS" descr="id:2147487282;FounderCES"/>
            <p:cNvPicPr/>
            <p:nvPr/>
          </p:nvPicPr>
          <p:blipFill rotWithShape="1">
            <a:blip r:embed="rId2"/>
            <a:srcRect l="3668" t="38852" r="22718" b="42104"/>
            <a:stretch/>
          </p:blipFill>
          <p:spPr>
            <a:xfrm>
              <a:off x="679748" y="1414575"/>
              <a:ext cx="9452098" cy="145278"/>
            </a:xfrm>
            <a:prstGeom prst="rect">
              <a:avLst/>
            </a:prstGeom>
          </p:spPr>
        </p:pic>
        <p:pic>
          <p:nvPicPr>
            <p:cNvPr id="7" name="教材原句S.EPS" descr="id:2147487282;FounderCES"/>
            <p:cNvPicPr/>
            <p:nvPr/>
          </p:nvPicPr>
          <p:blipFill rotWithShape="1">
            <a:blip r:embed="rId2"/>
            <a:srcRect l="77581"/>
            <a:stretch/>
          </p:blipFill>
          <p:spPr>
            <a:xfrm>
              <a:off x="10122321" y="1278285"/>
              <a:ext cx="1584177" cy="419828"/>
            </a:xfrm>
            <a:prstGeom prst="rect">
              <a:avLst/>
            </a:prstGeom>
          </p:spPr>
        </p:pic>
        <p:pic>
          <p:nvPicPr>
            <p:cNvPr id="8" name="教材原句S.EPS" descr="id:2147487163;FounderCES"/>
            <p:cNvPicPr/>
            <p:nvPr/>
          </p:nvPicPr>
          <p:blipFill rotWithShape="1">
            <a:blip r:embed="rId2"/>
            <a:srcRect r="98192" b="-43246"/>
            <a:stretch/>
          </p:blipFill>
          <p:spPr>
            <a:xfrm>
              <a:off x="555339" y="1287810"/>
              <a:ext cx="130250" cy="589026"/>
            </a:xfrm>
            <a:prstGeom prst="rect">
              <a:avLst/>
            </a:prstGeom>
          </p:spPr>
        </p:pic>
      </p:grp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9998" y="2713379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young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few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ideas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bouncing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around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heads.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有些人年轻时就清楚自己想做什么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但更多的人往往是只有一些想法在脑子里晃来晃去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6470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 bwMode="auto">
          <a:xfrm>
            <a:off x="334566" y="1203015"/>
            <a:ext cx="11521280" cy="4811211"/>
          </a:xfrm>
          <a:prstGeom prst="roundRect">
            <a:avLst>
              <a:gd name="adj" fmla="val 5328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5" name="知识拓展小.EPS" descr="id:214748717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66615" y="1202095"/>
            <a:ext cx="2088232" cy="410579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1639063"/>
            <a:ext cx="11485848" cy="4454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bounce 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&amp; </a:t>
            </a:r>
            <a:r>
              <a:rPr lang="en-US" altLang="zh-CN" b="1" i="1" dirty="0" err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）弹起；上下晃动　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弹性；弹跳；活力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bounce around/about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蹦来蹦去；弹来弹去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bounce into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蹦蹦跳跳地进入；猛然冲进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bounce back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反弹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bounce off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弹开；反弹；从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弹跳出来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bounce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使弹起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bounce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解雇；开除；撵走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the bounce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在弹起时；接二连三地　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0037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05678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Short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sound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bounce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small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objects.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短声波在很小的物体上也能反射回来。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ball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bounced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down.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球上下弹跳。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ball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bounced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high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missed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球弹得很高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她没有接住。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8646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60854" y="1486386"/>
            <a:ext cx="11494992" cy="1692681"/>
          </a:xfrm>
          <a:prstGeom prst="roundRect">
            <a:avLst>
              <a:gd name="adj" fmla="val 12728"/>
            </a:avLst>
          </a:prstGeom>
          <a:solidFill>
            <a:srgbClr val="FEE2D1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4" name="XB4.EPS" descr="id:214748729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9904" y="867129"/>
            <a:ext cx="2082586" cy="401631"/>
          </a:xfrm>
          <a:prstGeom prst="rect">
            <a:avLst/>
          </a:prstGeom>
        </p:spPr>
      </p:pic>
      <p:pic>
        <p:nvPicPr>
          <p:cNvPr id="5" name="TS13.EPS" descr="id:214748730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69057" y="3390007"/>
            <a:ext cx="1008112" cy="34215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6792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08100"/>
                </a:solidFill>
                <a:latin typeface="Cambria Math" panose="02040503050406030204" pitchFamily="18" charset="0"/>
                <a:ea typeface="MS Mincho"/>
                <a:cs typeface="Cambria Math" panose="02040503050406030204" pitchFamily="18" charset="0"/>
              </a:rPr>
              <a:t>❶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an adult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of the first questions you are asked 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meeting someone new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you do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作为一个成年人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当你遇到一个不认识的人时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你会被问到的第一批问题之一是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你是做什么的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212976"/>
            <a:ext cx="11485848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本句运用了状语从句的省略。句中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meeting someone new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是一个省略句，补全后为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you are meeting someone new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状语从句的省略使用的要求：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 when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while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dirty="0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 if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unless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if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等引导的状语从句中的主语与主句主语一致或从句主语为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状语从句谓语中含有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5256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328965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 hard when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are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young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 you’ll regret.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少壮不努力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老大徒伤悲。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While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was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walking along the ri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 bank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was singing a pop song.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她沿着河堤边走边唱着流行歌曲。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listen to music when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are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doing your homework.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做作业的时候不要听音乐。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are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interested in it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send an email to 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123456@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sina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如果您感兴趣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可以发邮件到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123456@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sina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4575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646798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Unless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necessary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you’d better not refer to the dictionary.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除非有必要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否则你最好不要查词典。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some health problems that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are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 treated in time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become bigger ones later on.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有这样一些健康问题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如果不及时处理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日后会变成更大的问题。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423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60854" y="1486386"/>
            <a:ext cx="11494992" cy="1692681"/>
          </a:xfrm>
          <a:prstGeom prst="roundRect">
            <a:avLst>
              <a:gd name="adj" fmla="val 12728"/>
            </a:avLst>
          </a:prstGeom>
          <a:solidFill>
            <a:srgbClr val="FEE2D1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5" name="TS13.EPS" descr="id:214748730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69057" y="3390007"/>
            <a:ext cx="1008112" cy="34215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6792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08100"/>
                </a:solidFill>
                <a:latin typeface="Cambria Math" panose="02040503050406030204" pitchFamily="18" charset="0"/>
                <a:ea typeface="MS Mincho"/>
                <a:cs typeface="Cambria Math" panose="02040503050406030204" pitchFamily="18" charset="0"/>
              </a:rPr>
              <a:t>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thinking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possible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careers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while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still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choices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further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education.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开始考虑可能从事的职业的最佳时间是在你还在学校的时候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在你决定是否继续深造之前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21297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名词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前面有序数词或形容词最高级时，后面用动词不定式作后置定语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126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5284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is the first one to arri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她是第一个到的人。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is the best person to do the work.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他是做这项工作的最佳人选。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lo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es parties. He is always the first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guest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come and the last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guest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lea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他喜欢参加晚会。他总是第一个来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最后一个离开的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客人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my opinion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is the best way to handle the situation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Charlie.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查理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我认为这是处理这种情况的最好办法。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4510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60854" y="1556792"/>
            <a:ext cx="11494992" cy="2252958"/>
          </a:xfrm>
          <a:prstGeom prst="roundRect">
            <a:avLst>
              <a:gd name="adj" fmla="val 12728"/>
            </a:avLst>
          </a:prstGeom>
          <a:solidFill>
            <a:srgbClr val="FEE2D1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5" name="TS13.EPS" descr="id:214748730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69057" y="4109903"/>
            <a:ext cx="1008112" cy="34215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6792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08100"/>
                </a:solidFill>
                <a:latin typeface="Cambria Math" panose="02040503050406030204" pitchFamily="18" charset="0"/>
                <a:ea typeface="MS Mincho"/>
                <a:cs typeface="Cambria Math" panose="02040503050406030204" pitchFamily="18" charset="0"/>
              </a:rPr>
              <a:t>❸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always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easy.Some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young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few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ideas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bouncing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around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heads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然而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这并不总是那么容易。有些人年轻时就清楚自己想做什么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但更多的人往往是只有一些想法在脑子里晃来晃去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93287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句运用了现在分词短语作后置定语，句中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bouncing around in their heads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为现在分词短语作名词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ideas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的后置定语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4228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6792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show/ha</a:t>
            </a:r>
            <a:r>
              <a:rPr lang="en-US" altLang="zh-CN" b="1" dirty="0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 aptitude for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/doing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表现出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方面的天资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aptitude test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才能试验；能力倾向测验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academic aptitude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学术能力倾向；学术才能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my experience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someone can run a network or a ser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ha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 the aptitude to handle programming.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以我的经验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如果某人可以运行网络或服务器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她就有学习编程的资质。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S8.EPS" descr="id:214748717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43070" y="1746026"/>
            <a:ext cx="1008112" cy="342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8289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92917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put an ad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ertisement in a newspaper looking for rock musicians.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他们在报上登了一则广告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寻求摇滚乐者。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building being built is our teaching building.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正在盖的楼房是我们的教学楼。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man standing by the window is our teacher.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站在窗边的那个人是我们的老师。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注意：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现在分词（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短语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）作定语与所修饰的名词之间存在着逻辑上的主谓关系，表示该动作的主动和进行。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单个现在分词作定语，放在所修饰词的前面，而现在分词短语作定语则放在所修饰词的后面。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2181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60854" y="1577882"/>
            <a:ext cx="11494992" cy="1861949"/>
          </a:xfrm>
          <a:prstGeom prst="roundRect">
            <a:avLst>
              <a:gd name="adj" fmla="val 12728"/>
            </a:avLst>
          </a:prstGeom>
          <a:solidFill>
            <a:srgbClr val="FEE2D1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5" name="TS13.EPS" descr="id:214748730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69057" y="3678039"/>
            <a:ext cx="1008112" cy="34215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6792"/>
            <a:ext cx="11485848" cy="166776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08100"/>
                </a:solidFill>
                <a:latin typeface="Cambria Math" panose="02040503050406030204" pitchFamily="18" charset="0"/>
                <a:ea typeface="MS Mincho"/>
                <a:cs typeface="Cambria Math" panose="02040503050406030204" pitchFamily="18" charset="0"/>
              </a:rPr>
              <a:t>❹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back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wish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really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wanted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do.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你也不希望多年之后回顾过去时才说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我真希望当年能再多想想自己真正想要做什么。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50100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wish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后的宾语从句常用虚拟语气。表示与现在相反的愿望时，从句谓语用过去时；表示与过去相反的愿望时，从句谓语用过去完成时；表示将来实现的可能性不大的愿望时，从句谓语用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should/would/could/might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＋动词原形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3868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88889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wish I knew e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erything in the world.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我希望我懂世界上的一切事物。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didn’t go to the party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I do wish I had been there.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我没有去参加聚会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但我真希望当时在场。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wish that we could go with my brother when he flies to England next week.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我真希望我哥哥下周飞往英国时我们能和他一起去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0977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60854" y="1577882"/>
            <a:ext cx="11494992" cy="1861949"/>
          </a:xfrm>
          <a:prstGeom prst="roundRect">
            <a:avLst>
              <a:gd name="adj" fmla="val 12728"/>
            </a:avLst>
          </a:prstGeom>
          <a:solidFill>
            <a:srgbClr val="FEE2D1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5" name="TS13.EPS" descr="id:214748730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69057" y="3678039"/>
            <a:ext cx="1008112" cy="34215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6792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08100"/>
                </a:solidFill>
                <a:latin typeface="Cambria Math" panose="02040503050406030204" pitchFamily="18" charset="0"/>
                <a:ea typeface="MS Mincho"/>
                <a:cs typeface="Cambria Math" panose="02040503050406030204" pitchFamily="18" charset="0"/>
              </a:rPr>
              <a:t>❺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obser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process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being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split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oxygen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hydrogen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deeply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attracted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charm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chemistry.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第一次观察到水被分解成氧和氢的过程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我深深地被化学的魅力所吸引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50100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句是一个复合句。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was deeply attracted...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是主句，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first time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是名词短语，在此用作连词，引导时间状语从句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2519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88889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remember the first time I danced on the stage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was 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ery ner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ous.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我还记得自己第一次登台跳舞的时候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自己很紧张。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friend called on me the first time he came to Beijing.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第一次来北京时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朋友就拜访了我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6417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 bwMode="auto">
          <a:xfrm>
            <a:off x="334566" y="1649300"/>
            <a:ext cx="11521280" cy="2715804"/>
          </a:xfrm>
          <a:prstGeom prst="roundRect">
            <a:avLst>
              <a:gd name="adj" fmla="val 5328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5" name="知识拓展小.EPS" descr="id:214748717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66615" y="1654643"/>
            <a:ext cx="2088232" cy="410579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091611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下列名词短语可引导时间状语从句：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 time/e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ery time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每次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last time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最后一次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next time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下次　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0805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40872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smiled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thread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warmth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friendship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flowed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heart.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每次他向我投以微笑时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他同时也将一丝温暖和友情送入我的心房。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house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few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breakages.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我们上次搬家时几乎没有什么物品破损。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next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decision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better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下次你做决定时最好先问我。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9861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90581"/>
            <a:ext cx="11485848" cy="58676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accuse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223F99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控告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控诉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谴责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xb1.EPS" descr="id:214748733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90520" y="1428223"/>
            <a:ext cx="2163484" cy="41660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764704"/>
            <a:ext cx="11520000" cy="557973"/>
          </a:xfrm>
          <a:prstGeom prst="rect">
            <a:avLst/>
          </a:prstGeom>
        </p:spPr>
      </p:pic>
      <p:sp>
        <p:nvSpPr>
          <p:cNvPr id="5" name="圆角矩形 4"/>
          <p:cNvSpPr/>
          <p:nvPr/>
        </p:nvSpPr>
        <p:spPr bwMode="auto">
          <a:xfrm>
            <a:off x="396668" y="2708920"/>
            <a:ext cx="11449272" cy="1358330"/>
          </a:xfrm>
          <a:prstGeom prst="roundRect">
            <a:avLst/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564483" y="2474868"/>
            <a:ext cx="11151159" cy="598551"/>
            <a:chOff x="555339" y="1278285"/>
            <a:chExt cx="11151159" cy="598551"/>
          </a:xfrm>
        </p:grpSpPr>
        <p:pic>
          <p:nvPicPr>
            <p:cNvPr id="8" name="教材原句S.EPS" descr="id:2147487282;FounderCES"/>
            <p:cNvPicPr/>
            <p:nvPr/>
          </p:nvPicPr>
          <p:blipFill rotWithShape="1">
            <a:blip r:embed="rId4"/>
            <a:srcRect l="3668" t="38852" r="22718" b="42104"/>
            <a:stretch/>
          </p:blipFill>
          <p:spPr>
            <a:xfrm>
              <a:off x="679748" y="1414575"/>
              <a:ext cx="9452098" cy="145278"/>
            </a:xfrm>
            <a:prstGeom prst="rect">
              <a:avLst/>
            </a:prstGeom>
          </p:spPr>
        </p:pic>
        <p:pic>
          <p:nvPicPr>
            <p:cNvPr id="9" name="教材原句S.EPS" descr="id:2147487282;FounderCES"/>
            <p:cNvPicPr/>
            <p:nvPr/>
          </p:nvPicPr>
          <p:blipFill rotWithShape="1">
            <a:blip r:embed="rId4"/>
            <a:srcRect l="77581"/>
            <a:stretch/>
          </p:blipFill>
          <p:spPr>
            <a:xfrm>
              <a:off x="10122321" y="1278285"/>
              <a:ext cx="1584177" cy="419828"/>
            </a:xfrm>
            <a:prstGeom prst="rect">
              <a:avLst/>
            </a:prstGeom>
          </p:spPr>
        </p:pic>
        <p:pic>
          <p:nvPicPr>
            <p:cNvPr id="10" name="教材原句S.EPS" descr="id:2147487163;FounderCES"/>
            <p:cNvPicPr/>
            <p:nvPr/>
          </p:nvPicPr>
          <p:blipFill rotWithShape="1">
            <a:blip r:embed="rId4"/>
            <a:srcRect r="98192" b="-43246"/>
            <a:stretch/>
          </p:blipFill>
          <p:spPr>
            <a:xfrm>
              <a:off x="555339" y="1287810"/>
              <a:ext cx="130250" cy="589026"/>
            </a:xfrm>
            <a:prstGeom prst="rect">
              <a:avLst/>
            </a:prstGeom>
          </p:spPr>
        </p:pic>
      </p:grpSp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69998" y="2713379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huge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debate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whether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reporter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should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accused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spying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</a:t>
            </a: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couple.</a:t>
            </a: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关于记者暗中监视这对明星夫妇是否被指控有罪的问题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争论很激烈</a:t>
            </a:r>
            <a:r>
              <a:rPr lang="zh-CN" altLang="zh-CN" b="1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pc="-1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8162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the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accused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被告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accuse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控告某人犯某罪；指责某人做某事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ernment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accused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incompetence.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政府被指责无能。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neighbours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accuse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playing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piano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midnight.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你的邻居可能会谴责你半夜弹钢琴。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S8.EPS" descr="id:214748735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1556792"/>
            <a:ext cx="954812" cy="324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129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 bwMode="auto">
          <a:xfrm>
            <a:off x="334566" y="964961"/>
            <a:ext cx="11521280" cy="3976207"/>
          </a:xfrm>
          <a:prstGeom prst="roundRect">
            <a:avLst>
              <a:gd name="adj" fmla="val 5328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6" name="知识拓展小.EPS" descr="id:214748717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66615" y="975808"/>
            <a:ext cx="2088232" cy="410579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结构短语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remind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提醒某人某事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cure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治好某人某种疾病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inform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通知某人某事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rob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抢劫某人某物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warn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警告某人某事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9113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40805"/>
            <a:ext cx="11485848" cy="57996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aptitude/talent/gift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易混辨析.EPS" descr="id:214748741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1470" y="1116424"/>
            <a:ext cx="2159927" cy="503284"/>
          </a:xfrm>
          <a:prstGeom prst="rect">
            <a:avLst/>
          </a:prstGeom>
        </p:spPr>
      </p:pic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7827732"/>
              </p:ext>
            </p:extLst>
          </p:nvPr>
        </p:nvGraphicFramePr>
        <p:xfrm>
          <a:off x="360855" y="2287136"/>
          <a:ext cx="11468704" cy="1645920"/>
        </p:xfrm>
        <a:graphic>
          <a:graphicData uri="http://schemas.openxmlformats.org/drawingml/2006/table">
            <a:tbl>
              <a:tblPr firstRow="1" firstCol="1" bandRow="1"/>
              <a:tblGrid>
                <a:gridCol w="1917927">
                  <a:extLst>
                    <a:ext uri="{9D8B030D-6E8A-4147-A177-3AD203B41FA5}">
                      <a16:colId xmlns:a16="http://schemas.microsoft.com/office/drawing/2014/main" val="1860759878"/>
                    </a:ext>
                  </a:extLst>
                </a:gridCol>
                <a:gridCol w="9550777">
                  <a:extLst>
                    <a:ext uri="{9D8B030D-6E8A-4147-A177-3AD203B41FA5}">
                      <a16:colId xmlns:a16="http://schemas.microsoft.com/office/drawing/2014/main" val="396368576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aptitude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先天或后天习得的运用自如的能力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常暗示接受能力强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939115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talent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某方面具有可发展和培养的突出天赋才能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742303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gift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某方面的显著本领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常暗含不能用一般规律作出解释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03463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014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58676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dedicate </a:t>
            </a:r>
            <a:r>
              <a:rPr lang="en-US" altLang="zh-CN" b="1" i="1" dirty="0" err="1">
                <a:solidFill>
                  <a:srgbClr val="223F99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 dirty="0" err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dirty="0" err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把</a:t>
            </a:r>
            <a:r>
              <a:rPr lang="en-US" altLang="zh-CN" b="1" dirty="0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奉献给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圆角矩形 2"/>
          <p:cNvSpPr/>
          <p:nvPr/>
        </p:nvSpPr>
        <p:spPr bwMode="auto">
          <a:xfrm>
            <a:off x="396668" y="2295456"/>
            <a:ext cx="11449272" cy="1643579"/>
          </a:xfrm>
          <a:prstGeom prst="roundRect">
            <a:avLst/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64483" y="2079432"/>
            <a:ext cx="11151159" cy="598551"/>
            <a:chOff x="555339" y="1278285"/>
            <a:chExt cx="11151159" cy="598551"/>
          </a:xfrm>
        </p:grpSpPr>
        <p:pic>
          <p:nvPicPr>
            <p:cNvPr id="5" name="教材原句S.EPS" descr="id:2147487282;FounderCES"/>
            <p:cNvPicPr/>
            <p:nvPr/>
          </p:nvPicPr>
          <p:blipFill rotWithShape="1">
            <a:blip r:embed="rId2"/>
            <a:srcRect l="3668" t="38852" r="22718" b="42104"/>
            <a:stretch/>
          </p:blipFill>
          <p:spPr>
            <a:xfrm>
              <a:off x="679748" y="1414575"/>
              <a:ext cx="9452098" cy="145278"/>
            </a:xfrm>
            <a:prstGeom prst="rect">
              <a:avLst/>
            </a:prstGeom>
          </p:spPr>
        </p:pic>
        <p:pic>
          <p:nvPicPr>
            <p:cNvPr id="6" name="教材原句S.EPS" descr="id:2147487282;FounderCES"/>
            <p:cNvPicPr/>
            <p:nvPr/>
          </p:nvPicPr>
          <p:blipFill rotWithShape="1">
            <a:blip r:embed="rId2"/>
            <a:srcRect l="77581"/>
            <a:stretch/>
          </p:blipFill>
          <p:spPr>
            <a:xfrm>
              <a:off x="10122321" y="1278285"/>
              <a:ext cx="1584177" cy="419828"/>
            </a:xfrm>
            <a:prstGeom prst="rect">
              <a:avLst/>
            </a:prstGeom>
          </p:spPr>
        </p:pic>
        <p:pic>
          <p:nvPicPr>
            <p:cNvPr id="7" name="教材原句S.EPS" descr="id:2147487163;FounderCES"/>
            <p:cNvPicPr/>
            <p:nvPr/>
          </p:nvPicPr>
          <p:blipFill rotWithShape="1">
            <a:blip r:embed="rId2"/>
            <a:srcRect r="98192" b="-43246"/>
            <a:stretch/>
          </p:blipFill>
          <p:spPr>
            <a:xfrm>
              <a:off x="555339" y="1287810"/>
              <a:ext cx="130250" cy="589026"/>
            </a:xfrm>
            <a:prstGeom prst="rect">
              <a:avLst/>
            </a:prstGeom>
          </p:spPr>
        </p:pic>
      </p:grp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9998" y="2317943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Zhong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Yang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1964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2017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botanist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professor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Fudan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Uni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ersity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dedicated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research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seeds...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复旦大学生物学家钟扬教授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1964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2017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把一生奉献给对种子的研究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300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dedicate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oneself/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/doing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奉献给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dedicate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建筑物等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）举行落成典礼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dedicated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father.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她将自己的第一本书献给了父亲。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honest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dedicated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我喜欢与诚实并对工作投入的人合作。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memorial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stone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dedicated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those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killed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人们为阵亡将士纪念碑举行了落成典礼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TS8.EPS" descr="id:214748735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1556792"/>
            <a:ext cx="954812" cy="324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9348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 bwMode="auto">
          <a:xfrm>
            <a:off x="334566" y="1688590"/>
            <a:ext cx="11521280" cy="2244466"/>
          </a:xfrm>
          <a:prstGeom prst="roundRect">
            <a:avLst>
              <a:gd name="adj" fmla="val 5328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6" name="知识拓展小.EPS" descr="id:214748717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66615" y="1683670"/>
            <a:ext cx="2088232" cy="410579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120638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dedication 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奉献；献身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dedicated 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专用的；专注的；献身的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dedicator 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献身者；奉献者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2673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58676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fry </a:t>
            </a:r>
            <a:r>
              <a:rPr lang="en-US" altLang="zh-CN" b="1" i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油煎的食物 </a:t>
            </a:r>
            <a:r>
              <a:rPr lang="en-US" altLang="zh-CN" b="1" i="1" dirty="0" err="1">
                <a:solidFill>
                  <a:srgbClr val="223F99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 dirty="0" err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dirty="0" err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&amp;</a:t>
            </a: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solidFill>
                  <a:srgbClr val="223F99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油炸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油炒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油</a:t>
            </a:r>
            <a:r>
              <a:rPr lang="zh-CN" altLang="zh-CN" b="1" dirty="0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煎</a:t>
            </a:r>
            <a:endParaRPr lang="en-US" altLang="zh-CN" b="1" dirty="0" smtClean="0">
              <a:solidFill>
                <a:srgbClr val="223F99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圆角矩形 2"/>
          <p:cNvSpPr/>
          <p:nvPr/>
        </p:nvSpPr>
        <p:spPr bwMode="auto">
          <a:xfrm>
            <a:off x="396668" y="2276872"/>
            <a:ext cx="11449272" cy="1358330"/>
          </a:xfrm>
          <a:prstGeom prst="roundRect">
            <a:avLst/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64483" y="2079432"/>
            <a:ext cx="11151159" cy="598551"/>
            <a:chOff x="555339" y="1278285"/>
            <a:chExt cx="11151159" cy="598551"/>
          </a:xfrm>
        </p:grpSpPr>
        <p:pic>
          <p:nvPicPr>
            <p:cNvPr id="5" name="教材原句S.EPS" descr="id:2147487282;FounderCES"/>
            <p:cNvPicPr/>
            <p:nvPr/>
          </p:nvPicPr>
          <p:blipFill rotWithShape="1">
            <a:blip r:embed="rId2"/>
            <a:srcRect l="3668" t="38852" r="22718" b="42104"/>
            <a:stretch/>
          </p:blipFill>
          <p:spPr>
            <a:xfrm>
              <a:off x="679748" y="1414575"/>
              <a:ext cx="9452098" cy="145278"/>
            </a:xfrm>
            <a:prstGeom prst="rect">
              <a:avLst/>
            </a:prstGeom>
          </p:spPr>
        </p:pic>
        <p:pic>
          <p:nvPicPr>
            <p:cNvPr id="6" name="教材原句S.EPS" descr="id:2147487282;FounderCES"/>
            <p:cNvPicPr/>
            <p:nvPr/>
          </p:nvPicPr>
          <p:blipFill rotWithShape="1">
            <a:blip r:embed="rId2"/>
            <a:srcRect l="77581"/>
            <a:stretch/>
          </p:blipFill>
          <p:spPr>
            <a:xfrm>
              <a:off x="10122321" y="1278285"/>
              <a:ext cx="1584177" cy="419828"/>
            </a:xfrm>
            <a:prstGeom prst="rect">
              <a:avLst/>
            </a:prstGeom>
          </p:spPr>
        </p:pic>
        <p:pic>
          <p:nvPicPr>
            <p:cNvPr id="7" name="教材原句S.EPS" descr="id:2147487163;FounderCES"/>
            <p:cNvPicPr/>
            <p:nvPr/>
          </p:nvPicPr>
          <p:blipFill rotWithShape="1">
            <a:blip r:embed="rId2"/>
            <a:srcRect r="98192" b="-43246"/>
            <a:stretch/>
          </p:blipFill>
          <p:spPr>
            <a:xfrm>
              <a:off x="555339" y="1287810"/>
              <a:ext cx="130250" cy="589026"/>
            </a:xfrm>
            <a:prstGeom prst="rect">
              <a:avLst/>
            </a:prstGeom>
          </p:spPr>
        </p:pic>
      </p:grp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9998" y="2317943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Camel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rides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barbecue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&amp;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calligraphy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purse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sewing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knitting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wool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etc.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骑骆驼、烧烤和油煎食品、书法、绣荷包、织毛衣等。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3663022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Would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fry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morning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你早晨喜欢吃油炸食品吗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ll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fry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stay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hot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sun.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我们如果在这样酷热的阳光下待久了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皮肤会晒伤的。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pc="-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Fry</a:t>
            </a:r>
            <a:r>
              <a:rPr lang="en-US" altLang="zh-CN" b="1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 b="1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minutes</a:t>
            </a:r>
            <a:r>
              <a:rPr lang="en-US" altLang="zh-CN" b="1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until</a:t>
            </a:r>
            <a:r>
              <a:rPr lang="en-US" altLang="zh-CN" b="1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onion</a:t>
            </a:r>
            <a:r>
              <a:rPr lang="en-US" altLang="zh-CN" b="1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en-US" altLang="zh-CN" b="1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softened.</a:t>
            </a:r>
            <a:r>
              <a:rPr lang="en-US" altLang="zh-CN" b="1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油煎</a:t>
            </a:r>
            <a:r>
              <a:rPr lang="en-US" altLang="zh-CN" b="1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分钟左右</a:t>
            </a:r>
            <a:r>
              <a:rPr lang="zh-CN" altLang="zh-CN" b="1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直到洋葱变软。</a:t>
            </a:r>
            <a:endParaRPr lang="zh-CN" altLang="zh-CN" sz="1050" spc="-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3008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62706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fry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油煎；油炸；油炒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 other fish to fry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有别的事；另有企图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French fry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油炸马铃薯；薯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条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S8.EPS" descr="id:214748735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2178730"/>
            <a:ext cx="954812" cy="324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8496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priority </a:t>
            </a:r>
            <a:r>
              <a:rPr lang="en-US" altLang="zh-CN" b="1" i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优先事项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首要的事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优先</a:t>
            </a:r>
            <a:endParaRPr lang="en-US" altLang="zh-CN" b="1" dirty="0" smtClean="0">
              <a:solidFill>
                <a:srgbClr val="223F99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圆角矩形 2"/>
          <p:cNvSpPr/>
          <p:nvPr/>
        </p:nvSpPr>
        <p:spPr bwMode="auto">
          <a:xfrm>
            <a:off x="396668" y="2276872"/>
            <a:ext cx="11449272" cy="1807937"/>
          </a:xfrm>
          <a:prstGeom prst="roundRect">
            <a:avLst/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64483" y="2079432"/>
            <a:ext cx="11151159" cy="598551"/>
            <a:chOff x="555339" y="1278285"/>
            <a:chExt cx="11151159" cy="598551"/>
          </a:xfrm>
        </p:grpSpPr>
        <p:pic>
          <p:nvPicPr>
            <p:cNvPr id="5" name="教材原句S.EPS" descr="id:2147487282;FounderCES"/>
            <p:cNvPicPr/>
            <p:nvPr/>
          </p:nvPicPr>
          <p:blipFill rotWithShape="1">
            <a:blip r:embed="rId2"/>
            <a:srcRect l="3668" t="38852" r="22718" b="42104"/>
            <a:stretch/>
          </p:blipFill>
          <p:spPr>
            <a:xfrm>
              <a:off x="679748" y="1414575"/>
              <a:ext cx="9452098" cy="145278"/>
            </a:xfrm>
            <a:prstGeom prst="rect">
              <a:avLst/>
            </a:prstGeom>
          </p:spPr>
        </p:pic>
        <p:pic>
          <p:nvPicPr>
            <p:cNvPr id="6" name="教材原句S.EPS" descr="id:2147487282;FounderCES"/>
            <p:cNvPicPr/>
            <p:nvPr/>
          </p:nvPicPr>
          <p:blipFill rotWithShape="1">
            <a:blip r:embed="rId2"/>
            <a:srcRect l="77581"/>
            <a:stretch/>
          </p:blipFill>
          <p:spPr>
            <a:xfrm>
              <a:off x="10122321" y="1278285"/>
              <a:ext cx="1584177" cy="419828"/>
            </a:xfrm>
            <a:prstGeom prst="rect">
              <a:avLst/>
            </a:prstGeom>
          </p:spPr>
        </p:pic>
        <p:pic>
          <p:nvPicPr>
            <p:cNvPr id="7" name="教材原句S.EPS" descr="id:2147487163;FounderCES"/>
            <p:cNvPicPr/>
            <p:nvPr/>
          </p:nvPicPr>
          <p:blipFill rotWithShape="1">
            <a:blip r:embed="rId2"/>
            <a:srcRect r="98192" b="-43246"/>
            <a:stretch/>
          </p:blipFill>
          <p:spPr>
            <a:xfrm>
              <a:off x="555339" y="1287810"/>
              <a:ext cx="130250" cy="589026"/>
            </a:xfrm>
            <a:prstGeom prst="rect">
              <a:avLst/>
            </a:prstGeom>
          </p:spPr>
        </p:pic>
      </p:grp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9998" y="2317943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been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captain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table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tennis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team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decide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priorities.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我曾担任学校乒乓球队队长两年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所以我知道如何领导和决定事情的轻重缓急。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4143087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Getting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medicine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blankets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flood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ictims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urgent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priority.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为洪水灾民提供食物、药物和毯子是当务之急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4693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34566" y="1484784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a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top priority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最优先考虑的事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according to priority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依次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priority to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给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）优先权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top priority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最优先的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 priority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最优先；绝对优先权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high/low priority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重点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非重点项目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take/ha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 priority o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优先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考虑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S8.EPS" descr="id:214748735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566" y="1700808"/>
            <a:ext cx="954812" cy="324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582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58676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finance </a:t>
            </a:r>
            <a:r>
              <a:rPr lang="en-US" altLang="zh-CN" b="1" i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资金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财政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金融</a:t>
            </a:r>
            <a:r>
              <a:rPr lang="en-US" altLang="zh-CN" b="1" i="1" dirty="0" err="1">
                <a:solidFill>
                  <a:srgbClr val="223F99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 dirty="0" err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dirty="0" err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提供</a:t>
            </a:r>
            <a:r>
              <a:rPr lang="zh-CN" altLang="zh-CN" b="1" dirty="0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资金</a:t>
            </a:r>
            <a:endParaRPr lang="en-US" altLang="zh-CN" b="1" dirty="0" smtClean="0">
              <a:solidFill>
                <a:srgbClr val="223F99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圆角矩形 2"/>
          <p:cNvSpPr/>
          <p:nvPr/>
        </p:nvSpPr>
        <p:spPr bwMode="auto">
          <a:xfrm>
            <a:off x="396668" y="2446235"/>
            <a:ext cx="11449272" cy="766741"/>
          </a:xfrm>
          <a:prstGeom prst="roundRect">
            <a:avLst/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64483" y="2223448"/>
            <a:ext cx="11151159" cy="598551"/>
            <a:chOff x="555339" y="1278285"/>
            <a:chExt cx="11151159" cy="598551"/>
          </a:xfrm>
        </p:grpSpPr>
        <p:pic>
          <p:nvPicPr>
            <p:cNvPr id="5" name="教材原句S.EPS" descr="id:2147487282;FounderCES"/>
            <p:cNvPicPr/>
            <p:nvPr/>
          </p:nvPicPr>
          <p:blipFill rotWithShape="1">
            <a:blip r:embed="rId2"/>
            <a:srcRect l="3668" t="38852" r="22718" b="42104"/>
            <a:stretch/>
          </p:blipFill>
          <p:spPr>
            <a:xfrm>
              <a:off x="679748" y="1414575"/>
              <a:ext cx="9452098" cy="145278"/>
            </a:xfrm>
            <a:prstGeom prst="rect">
              <a:avLst/>
            </a:prstGeom>
          </p:spPr>
        </p:pic>
        <p:pic>
          <p:nvPicPr>
            <p:cNvPr id="6" name="教材原句S.EPS" descr="id:2147487282;FounderCES"/>
            <p:cNvPicPr/>
            <p:nvPr/>
          </p:nvPicPr>
          <p:blipFill rotWithShape="1">
            <a:blip r:embed="rId2"/>
            <a:srcRect l="77581"/>
            <a:stretch/>
          </p:blipFill>
          <p:spPr>
            <a:xfrm>
              <a:off x="10122321" y="1278285"/>
              <a:ext cx="1584177" cy="419828"/>
            </a:xfrm>
            <a:prstGeom prst="rect">
              <a:avLst/>
            </a:prstGeom>
          </p:spPr>
        </p:pic>
        <p:pic>
          <p:nvPicPr>
            <p:cNvPr id="7" name="教材原句S.EPS" descr="id:2147487163;FounderCES"/>
            <p:cNvPicPr/>
            <p:nvPr/>
          </p:nvPicPr>
          <p:blipFill rotWithShape="1">
            <a:blip r:embed="rId2"/>
            <a:srcRect r="98192" b="-43246"/>
            <a:stretch/>
          </p:blipFill>
          <p:spPr>
            <a:xfrm>
              <a:off x="555339" y="1287810"/>
              <a:ext cx="130250" cy="589026"/>
            </a:xfrm>
            <a:prstGeom prst="rect">
              <a:avLst/>
            </a:prstGeom>
          </p:spPr>
        </p:pic>
      </p:grp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9998" y="2461959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Helped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manage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tour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finances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receipts.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协助管理旅游财务和收据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3303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34566" y="126876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finance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用于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的资金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ernment/public/personal finances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政府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公共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个人财力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international finance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国际金融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finance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资助某事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Finance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education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taxpayers.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教育经费来自纳税人。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took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job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finance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Germany.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他找了一份工作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以赚钱支付在德国的费用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TS8.EPS" descr="id:214748735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566" y="1484784"/>
            <a:ext cx="954812" cy="324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3429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employer </a:t>
            </a:r>
            <a:r>
              <a:rPr lang="en-US" altLang="zh-CN" b="1" i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雇主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老板</a:t>
            </a:r>
            <a:endParaRPr lang="en-US" altLang="zh-CN" b="1" dirty="0" smtClean="0">
              <a:solidFill>
                <a:srgbClr val="223F99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圆角矩形 2"/>
          <p:cNvSpPr/>
          <p:nvPr/>
        </p:nvSpPr>
        <p:spPr bwMode="auto">
          <a:xfrm>
            <a:off x="396668" y="1764256"/>
            <a:ext cx="11449272" cy="1122586"/>
          </a:xfrm>
          <a:prstGeom prst="roundRect">
            <a:avLst/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64483" y="1534305"/>
            <a:ext cx="11151159" cy="598551"/>
            <a:chOff x="555339" y="1278285"/>
            <a:chExt cx="11151159" cy="598551"/>
          </a:xfrm>
        </p:grpSpPr>
        <p:pic>
          <p:nvPicPr>
            <p:cNvPr id="5" name="教材原句S.EPS" descr="id:2147487282;FounderCES"/>
            <p:cNvPicPr/>
            <p:nvPr/>
          </p:nvPicPr>
          <p:blipFill rotWithShape="1">
            <a:blip r:embed="rId2"/>
            <a:srcRect l="3668" t="38852" r="22718" b="42104"/>
            <a:stretch/>
          </p:blipFill>
          <p:spPr>
            <a:xfrm>
              <a:off x="679748" y="1414575"/>
              <a:ext cx="9452098" cy="145278"/>
            </a:xfrm>
            <a:prstGeom prst="rect">
              <a:avLst/>
            </a:prstGeom>
          </p:spPr>
        </p:pic>
        <p:pic>
          <p:nvPicPr>
            <p:cNvPr id="6" name="教材原句S.EPS" descr="id:2147487282;FounderCES"/>
            <p:cNvPicPr/>
            <p:nvPr/>
          </p:nvPicPr>
          <p:blipFill rotWithShape="1">
            <a:blip r:embed="rId2"/>
            <a:srcRect l="77581"/>
            <a:stretch/>
          </p:blipFill>
          <p:spPr>
            <a:xfrm>
              <a:off x="10122321" y="1278285"/>
              <a:ext cx="1584177" cy="419828"/>
            </a:xfrm>
            <a:prstGeom prst="rect">
              <a:avLst/>
            </a:prstGeom>
          </p:spPr>
        </p:pic>
        <p:pic>
          <p:nvPicPr>
            <p:cNvPr id="7" name="教材原句S.EPS" descr="id:2147487163;FounderCES"/>
            <p:cNvPicPr/>
            <p:nvPr/>
          </p:nvPicPr>
          <p:blipFill rotWithShape="1">
            <a:blip r:embed="rId2"/>
            <a:srcRect r="98192" b="-43246"/>
            <a:stretch/>
          </p:blipFill>
          <p:spPr>
            <a:xfrm>
              <a:off x="555339" y="1287810"/>
              <a:ext cx="130250" cy="589026"/>
            </a:xfrm>
            <a:prstGeom prst="rect">
              <a:avLst/>
            </a:prstGeom>
          </p:spPr>
        </p:pic>
      </p:grp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9998" y="1741879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employer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would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hire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partner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如果你是老板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你会雇佣你的伙伴吗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9" name="圆角矩形 8"/>
          <p:cNvSpPr/>
          <p:nvPr/>
        </p:nvSpPr>
        <p:spPr bwMode="auto">
          <a:xfrm>
            <a:off x="334566" y="2996952"/>
            <a:ext cx="11521280" cy="3286122"/>
          </a:xfrm>
          <a:prstGeom prst="roundRect">
            <a:avLst>
              <a:gd name="adj" fmla="val 5328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10" name="知识拓展小.EPS" descr="id:214748717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66615" y="3051822"/>
            <a:ext cx="2088232" cy="410579"/>
          </a:xfrm>
          <a:prstGeom prst="rect">
            <a:avLst/>
          </a:prstGeom>
        </p:spPr>
      </p:pic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60854" y="3488790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employee 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雇员；从业员工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employment 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使用；职业；雇用　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unemployment 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失业；失业率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employ </a:t>
            </a:r>
            <a:r>
              <a:rPr lang="en-US" altLang="zh-CN" b="1" i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使用，采用；雇用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employed in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受雇于；从事于　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4649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debt</a:t>
            </a: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债务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欠款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圆角矩形 9"/>
          <p:cNvSpPr/>
          <p:nvPr/>
        </p:nvSpPr>
        <p:spPr bwMode="auto">
          <a:xfrm>
            <a:off x="387524" y="2348545"/>
            <a:ext cx="11449272" cy="2406364"/>
          </a:xfrm>
          <a:prstGeom prst="roundRect">
            <a:avLst/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555339" y="2121216"/>
            <a:ext cx="11151159" cy="598551"/>
            <a:chOff x="555339" y="1278285"/>
            <a:chExt cx="11151159" cy="598551"/>
          </a:xfrm>
        </p:grpSpPr>
        <p:pic>
          <p:nvPicPr>
            <p:cNvPr id="12" name="教材原句S.EPS" descr="id:2147487282;FounderCES"/>
            <p:cNvPicPr/>
            <p:nvPr/>
          </p:nvPicPr>
          <p:blipFill rotWithShape="1">
            <a:blip r:embed="rId2"/>
            <a:srcRect l="3668" t="38852" r="22718" b="42104"/>
            <a:stretch/>
          </p:blipFill>
          <p:spPr>
            <a:xfrm>
              <a:off x="679748" y="1414575"/>
              <a:ext cx="9452098" cy="145278"/>
            </a:xfrm>
            <a:prstGeom prst="rect">
              <a:avLst/>
            </a:prstGeom>
          </p:spPr>
        </p:pic>
        <p:pic>
          <p:nvPicPr>
            <p:cNvPr id="13" name="教材原句S.EPS" descr="id:2147487282;FounderCES"/>
            <p:cNvPicPr/>
            <p:nvPr/>
          </p:nvPicPr>
          <p:blipFill rotWithShape="1">
            <a:blip r:embed="rId2"/>
            <a:srcRect l="77581"/>
            <a:stretch/>
          </p:blipFill>
          <p:spPr>
            <a:xfrm>
              <a:off x="10122321" y="1278285"/>
              <a:ext cx="1584177" cy="419828"/>
            </a:xfrm>
            <a:prstGeom prst="rect">
              <a:avLst/>
            </a:prstGeom>
          </p:spPr>
        </p:pic>
        <p:pic>
          <p:nvPicPr>
            <p:cNvPr id="14" name="教材原句S.EPS" descr="id:2147487163;FounderCES"/>
            <p:cNvPicPr/>
            <p:nvPr/>
          </p:nvPicPr>
          <p:blipFill rotWithShape="1">
            <a:blip r:embed="rId2"/>
            <a:srcRect r="98192" b="-43246"/>
            <a:stretch/>
          </p:blipFill>
          <p:spPr>
            <a:xfrm>
              <a:off x="555339" y="1287810"/>
              <a:ext cx="130250" cy="589026"/>
            </a:xfrm>
            <a:prstGeom prst="rect">
              <a:avLst/>
            </a:prstGeom>
          </p:spPr>
        </p:pic>
      </p:grpSp>
      <p:sp>
        <p:nvSpPr>
          <p:cNvPr id="15" name="内容占位符 1"/>
          <p:cNvSpPr txBox="1">
            <a:spLocks/>
          </p:cNvSpPr>
          <p:nvPr/>
        </p:nvSpPr>
        <p:spPr bwMode="auto">
          <a:xfrm>
            <a:off x="360854" y="2359727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effect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monstrous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burden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debt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made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poor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poorer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fallen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ily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neediest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those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whom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damaged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mothers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沉重的债务负担所产生的影响使穷人更加贫困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最沉重地压在了最贫困的人身上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而受损害最大的是母亲和孩子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1116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en-US" altLang="zh-CN" b="1" dirty="0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conclusion</a:t>
            </a:r>
            <a:r>
              <a:rPr lang="en-US" altLang="zh-CN" b="1" dirty="0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得出</a:t>
            </a:r>
            <a:r>
              <a:rPr lang="zh-CN" altLang="zh-CN" b="1" dirty="0" smtClean="0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结论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XB3.EPS" descr="id:214748727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982570"/>
            <a:ext cx="2082586" cy="401631"/>
          </a:xfrm>
          <a:prstGeom prst="rect">
            <a:avLst/>
          </a:prstGeom>
        </p:spPr>
      </p:pic>
      <p:sp>
        <p:nvSpPr>
          <p:cNvPr id="4" name="圆角矩形 3"/>
          <p:cNvSpPr/>
          <p:nvPr/>
        </p:nvSpPr>
        <p:spPr bwMode="auto">
          <a:xfrm>
            <a:off x="396668" y="2276872"/>
            <a:ext cx="11449272" cy="1643579"/>
          </a:xfrm>
          <a:prstGeom prst="roundRect">
            <a:avLst/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64483" y="2060848"/>
            <a:ext cx="11151159" cy="598551"/>
            <a:chOff x="555339" y="1278285"/>
            <a:chExt cx="11151159" cy="598551"/>
          </a:xfrm>
        </p:grpSpPr>
        <p:pic>
          <p:nvPicPr>
            <p:cNvPr id="6" name="教材原句S.EPS" descr="id:2147487282;FounderCES"/>
            <p:cNvPicPr/>
            <p:nvPr/>
          </p:nvPicPr>
          <p:blipFill rotWithShape="1">
            <a:blip r:embed="rId3"/>
            <a:srcRect l="3668" t="38852" r="22718" b="42104"/>
            <a:stretch/>
          </p:blipFill>
          <p:spPr>
            <a:xfrm>
              <a:off x="679748" y="1414575"/>
              <a:ext cx="9452098" cy="145278"/>
            </a:xfrm>
            <a:prstGeom prst="rect">
              <a:avLst/>
            </a:prstGeom>
          </p:spPr>
        </p:pic>
        <p:pic>
          <p:nvPicPr>
            <p:cNvPr id="7" name="教材原句S.EPS" descr="id:2147487282;FounderCES"/>
            <p:cNvPicPr/>
            <p:nvPr/>
          </p:nvPicPr>
          <p:blipFill rotWithShape="1">
            <a:blip r:embed="rId3"/>
            <a:srcRect l="77581"/>
            <a:stretch/>
          </p:blipFill>
          <p:spPr>
            <a:xfrm>
              <a:off x="10122321" y="1278285"/>
              <a:ext cx="1584177" cy="419828"/>
            </a:xfrm>
            <a:prstGeom prst="rect">
              <a:avLst/>
            </a:prstGeom>
          </p:spPr>
        </p:pic>
        <p:pic>
          <p:nvPicPr>
            <p:cNvPr id="8" name="教材原句S.EPS" descr="id:2147487163;FounderCES"/>
            <p:cNvPicPr/>
            <p:nvPr/>
          </p:nvPicPr>
          <p:blipFill rotWithShape="1">
            <a:blip r:embed="rId3"/>
            <a:srcRect r="98192" b="-43246"/>
            <a:stretch/>
          </p:blipFill>
          <p:spPr>
            <a:xfrm>
              <a:off x="555339" y="1287810"/>
              <a:ext cx="130250" cy="589026"/>
            </a:xfrm>
            <a:prstGeom prst="rect">
              <a:avLst/>
            </a:prstGeom>
          </p:spPr>
        </p:pic>
      </p:grp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9998" y="226842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conclusion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career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need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commit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yourself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something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meaningful.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所以我的结论是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如果你想拥有出色的职业生涯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你就需要全身心投入到有意义的事情中去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3"/>
          <p:cNvSpPr txBox="1">
            <a:spLocks/>
          </p:cNvSpPr>
          <p:nvPr/>
        </p:nvSpPr>
        <p:spPr bwMode="auto">
          <a:xfrm>
            <a:off x="360854" y="395493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They’ll kind of argue something through and then come to a conclusion.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他们总是会争辩一番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然后得出一个结论。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5505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/>
        </p:nvSpPr>
        <p:spPr bwMode="auto">
          <a:xfrm>
            <a:off x="334566" y="1700808"/>
            <a:ext cx="11521280" cy="3286122"/>
          </a:xfrm>
          <a:prstGeom prst="roundRect">
            <a:avLst>
              <a:gd name="adj" fmla="val 5328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7" name="知识拓展小.EPS" descr="id:214748717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66615" y="1755678"/>
            <a:ext cx="2088232" cy="410579"/>
          </a:xfrm>
          <a:prstGeom prst="rect">
            <a:avLst/>
          </a:prstGeom>
        </p:spPr>
      </p:pic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2192646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draw a conclusion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得出结论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reach a decision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得出结论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arri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 at a conclusion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得出结论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jump to conclusions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匆忙得出结论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conclude from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中得出结论　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6459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attend</a:t>
            </a:r>
            <a:r>
              <a:rPr lang="en-US" altLang="zh-CN" b="1" dirty="0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关怀</a:t>
            </a:r>
            <a:r>
              <a:rPr lang="zh-CN" altLang="zh-CN" b="1" dirty="0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照料</a:t>
            </a:r>
            <a:r>
              <a:rPr lang="zh-CN" altLang="zh-CN" b="1" dirty="0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 smtClean="0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处理</a:t>
            </a:r>
            <a:endParaRPr lang="en-US" altLang="zh-CN" b="1" dirty="0" smtClean="0">
              <a:solidFill>
                <a:srgbClr val="D8657B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圆角矩形 2"/>
          <p:cNvSpPr/>
          <p:nvPr/>
        </p:nvSpPr>
        <p:spPr bwMode="auto">
          <a:xfrm>
            <a:off x="396668" y="1747715"/>
            <a:ext cx="11449272" cy="1807937"/>
          </a:xfrm>
          <a:prstGeom prst="roundRect">
            <a:avLst/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64483" y="1534305"/>
            <a:ext cx="11151159" cy="598551"/>
            <a:chOff x="555339" y="1278285"/>
            <a:chExt cx="11151159" cy="598551"/>
          </a:xfrm>
        </p:grpSpPr>
        <p:pic>
          <p:nvPicPr>
            <p:cNvPr id="5" name="教材原句S.EPS" descr="id:2147487282;FounderCES"/>
            <p:cNvPicPr/>
            <p:nvPr/>
          </p:nvPicPr>
          <p:blipFill rotWithShape="1">
            <a:blip r:embed="rId2"/>
            <a:srcRect l="3668" t="38852" r="22718" b="42104"/>
            <a:stretch/>
          </p:blipFill>
          <p:spPr>
            <a:xfrm>
              <a:off x="679748" y="1414575"/>
              <a:ext cx="9452098" cy="145278"/>
            </a:xfrm>
            <a:prstGeom prst="rect">
              <a:avLst/>
            </a:prstGeom>
          </p:spPr>
        </p:pic>
        <p:pic>
          <p:nvPicPr>
            <p:cNvPr id="6" name="教材原句S.EPS" descr="id:2147487282;FounderCES"/>
            <p:cNvPicPr/>
            <p:nvPr/>
          </p:nvPicPr>
          <p:blipFill rotWithShape="1">
            <a:blip r:embed="rId2"/>
            <a:srcRect l="77581"/>
            <a:stretch/>
          </p:blipFill>
          <p:spPr>
            <a:xfrm>
              <a:off x="10122321" y="1278285"/>
              <a:ext cx="1584177" cy="419828"/>
            </a:xfrm>
            <a:prstGeom prst="rect">
              <a:avLst/>
            </a:prstGeom>
          </p:spPr>
        </p:pic>
        <p:pic>
          <p:nvPicPr>
            <p:cNvPr id="7" name="教材原句S.EPS" descr="id:2147487163;FounderCES"/>
            <p:cNvPicPr/>
            <p:nvPr/>
          </p:nvPicPr>
          <p:blipFill rotWithShape="1">
            <a:blip r:embed="rId2"/>
            <a:srcRect r="98192" b="-43246"/>
            <a:stretch/>
          </p:blipFill>
          <p:spPr>
            <a:xfrm>
              <a:off x="555339" y="1287810"/>
              <a:ext cx="130250" cy="589026"/>
            </a:xfrm>
            <a:prstGeom prst="rect">
              <a:avLst/>
            </a:prstGeom>
          </p:spPr>
        </p:pic>
      </p:grp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9998" y="1741879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building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team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young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attend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hundreds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我们正在组建一个由热心的年轻人组成的团队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帮助我们照顾来自世界各地的数百名学生。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内容占位符 3"/>
          <p:cNvSpPr txBox="1">
            <a:spLocks/>
          </p:cNvSpPr>
          <p:nvPr/>
        </p:nvSpPr>
        <p:spPr bwMode="auto">
          <a:xfrm>
            <a:off x="360854" y="3573016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offered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attend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matter.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他主动提出去处理这件事。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must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attend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studies.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你必须关注你的学习。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carefully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attended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wounded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soldiers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night.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他日夜仔细照料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伤员。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7175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/>
        </p:nvSpPr>
        <p:spPr bwMode="auto">
          <a:xfrm>
            <a:off x="334566" y="1772816"/>
            <a:ext cx="11521280" cy="2715804"/>
          </a:xfrm>
          <a:prstGeom prst="roundRect">
            <a:avLst>
              <a:gd name="adj" fmla="val 5328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7" name="知识拓展小.EPS" descr="id:214748717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66615" y="1755678"/>
            <a:ext cx="2088232" cy="410579"/>
          </a:xfrm>
          <a:prstGeom prst="rect">
            <a:avLst/>
          </a:prstGeom>
        </p:spPr>
      </p:pic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2192646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attend a meeting/lecture/school/church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参加会议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听讲座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上学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做礼拜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attend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on/upon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照顾某人；伺候某人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attend to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对付；接待（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顾客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）；专心；注意　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0989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60854" y="1774741"/>
            <a:ext cx="11494992" cy="1398910"/>
          </a:xfrm>
          <a:prstGeom prst="roundRect">
            <a:avLst>
              <a:gd name="adj" fmla="val 12728"/>
            </a:avLst>
          </a:prstGeom>
          <a:solidFill>
            <a:srgbClr val="FEE2D1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4" name="XB4.EPS" descr="id:214748729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9904" y="1157086"/>
            <a:ext cx="2082586" cy="401631"/>
          </a:xfrm>
          <a:prstGeom prst="rect">
            <a:avLst/>
          </a:prstGeom>
        </p:spPr>
      </p:pic>
      <p:pic>
        <p:nvPicPr>
          <p:cNvPr id="5" name="TS13.EPS" descr="id:214748730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69057" y="3679964"/>
            <a:ext cx="1008112" cy="34215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46749"/>
            <a:ext cx="11485848" cy="1130246"/>
          </a:xfrm>
        </p:spPr>
        <p:txBody>
          <a:bodyPr/>
          <a:lstStyle/>
          <a:p>
            <a:pPr algn="dist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08100"/>
                </a:solidFill>
                <a:latin typeface="Cambria Math" panose="02040503050406030204" pitchFamily="18" charset="0"/>
                <a:ea typeface="MS Mincho"/>
                <a:cs typeface="Cambria Math" panose="02040503050406030204" pitchFamily="18" charset="0"/>
              </a:rPr>
              <a:t>❶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forward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hearing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soon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possible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我期待着尽快收到你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来信。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3"/>
          <p:cNvSpPr txBox="1">
            <a:spLocks/>
          </p:cNvSpPr>
          <p:nvPr/>
        </p:nvSpPr>
        <p:spPr bwMode="auto">
          <a:xfrm>
            <a:off x="360854" y="3524815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soon as possible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尽快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，这是一个省略句，是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soon as it is possible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的省略。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5040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08941"/>
            <a:ext cx="11485848" cy="4524315"/>
          </a:xfrm>
        </p:spPr>
        <p:txBody>
          <a:bodyPr/>
          <a:lstStyle/>
          <a:p>
            <a:pPr algn="dist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wise to seek help and counsel as soon as possible.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尽快寻求帮助和建议乃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明智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举。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agreed to contact again as soon as possible.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我们同意尽快再次联系。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注意：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 as soon as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引导时间状语从句时，主句用一般过去时，从句用一般过去时或过去完成时。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as soon as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可以表示将来的事，这时主句用一般将来时，从句用一般现在时。（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主将从现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7085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60854" y="1052736"/>
            <a:ext cx="11494992" cy="2252958"/>
          </a:xfrm>
          <a:prstGeom prst="roundRect">
            <a:avLst>
              <a:gd name="adj" fmla="val 12728"/>
            </a:avLst>
          </a:prstGeom>
          <a:solidFill>
            <a:srgbClr val="FEE2D1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5" name="TS13.EPS" descr="id:214748730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69057" y="3656157"/>
            <a:ext cx="1008112" cy="34215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08100"/>
                </a:solidFill>
                <a:latin typeface="Cambria Math" panose="02040503050406030204" pitchFamily="18" charset="0"/>
                <a:ea typeface="MS Mincho"/>
                <a:cs typeface="Cambria Math" panose="02040503050406030204" pitchFamily="18" charset="0"/>
              </a:rPr>
              <a:t>❷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proficiency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calligraphy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could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conduct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classes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isitors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beautiful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aspect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culture.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因为我精通中国书法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我也可以为你们的访客授课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帮助他们更多地了解中国文化美丽的一面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3"/>
          <p:cNvSpPr txBox="1">
            <a:spLocks/>
          </p:cNvSpPr>
          <p:nvPr/>
        </p:nvSpPr>
        <p:spPr bwMode="auto">
          <a:xfrm>
            <a:off x="360854" y="350100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with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短语作状语，常表示原因、伴随等。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可以构成复合结构作状语。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短语或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的复合结构作状语可以扩展成状语从句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458112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slept with the window open.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我开着窗户睡觉。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better equipment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could ha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 finished the job e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 sooner.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要是设备好些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我们完成这项工作还要快些。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9491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46565"/>
            <a:ext cx="11485848" cy="58676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acquire</a:t>
            </a: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 err="1">
                <a:solidFill>
                  <a:srgbClr val="223F99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 dirty="0" err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dirty="0" err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获得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购得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xb1.EPS" descr="id:214748750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84863" y="1388883"/>
            <a:ext cx="1947460" cy="37500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574" y="761645"/>
            <a:ext cx="11520000" cy="579123"/>
          </a:xfrm>
          <a:prstGeom prst="rect">
            <a:avLst/>
          </a:prstGeom>
        </p:spPr>
      </p:pic>
      <p:sp>
        <p:nvSpPr>
          <p:cNvPr id="6" name="圆角矩形 5"/>
          <p:cNvSpPr/>
          <p:nvPr/>
        </p:nvSpPr>
        <p:spPr bwMode="auto">
          <a:xfrm>
            <a:off x="396668" y="2634298"/>
            <a:ext cx="11449272" cy="1807937"/>
          </a:xfrm>
          <a:prstGeom prst="roundRect">
            <a:avLst/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564483" y="2420888"/>
            <a:ext cx="11151159" cy="598551"/>
            <a:chOff x="555339" y="1278285"/>
            <a:chExt cx="11151159" cy="598551"/>
          </a:xfrm>
        </p:grpSpPr>
        <p:pic>
          <p:nvPicPr>
            <p:cNvPr id="8" name="教材原句S.EPS" descr="id:2147487282;FounderCES"/>
            <p:cNvPicPr/>
            <p:nvPr/>
          </p:nvPicPr>
          <p:blipFill rotWithShape="1">
            <a:blip r:embed="rId4"/>
            <a:srcRect l="3668" t="38852" r="22718" b="42104"/>
            <a:stretch/>
          </p:blipFill>
          <p:spPr>
            <a:xfrm>
              <a:off x="679748" y="1414575"/>
              <a:ext cx="9452098" cy="145278"/>
            </a:xfrm>
            <a:prstGeom prst="rect">
              <a:avLst/>
            </a:prstGeom>
          </p:spPr>
        </p:pic>
        <p:pic>
          <p:nvPicPr>
            <p:cNvPr id="9" name="教材原句S.EPS" descr="id:2147487282;FounderCES"/>
            <p:cNvPicPr/>
            <p:nvPr/>
          </p:nvPicPr>
          <p:blipFill rotWithShape="1">
            <a:blip r:embed="rId4"/>
            <a:srcRect l="77581"/>
            <a:stretch/>
          </p:blipFill>
          <p:spPr>
            <a:xfrm>
              <a:off x="10122321" y="1278285"/>
              <a:ext cx="1584177" cy="419828"/>
            </a:xfrm>
            <a:prstGeom prst="rect">
              <a:avLst/>
            </a:prstGeom>
          </p:spPr>
        </p:pic>
        <p:pic>
          <p:nvPicPr>
            <p:cNvPr id="10" name="教材原句S.EPS" descr="id:2147487163;FounderCES"/>
            <p:cNvPicPr/>
            <p:nvPr/>
          </p:nvPicPr>
          <p:blipFill rotWithShape="1">
            <a:blip r:embed="rId4"/>
            <a:srcRect r="98192" b="-43246"/>
            <a:stretch/>
          </p:blipFill>
          <p:spPr>
            <a:xfrm>
              <a:off x="555339" y="1287810"/>
              <a:ext cx="130250" cy="589026"/>
            </a:xfrm>
            <a:prstGeom prst="rect">
              <a:avLst/>
            </a:prstGeom>
          </p:spPr>
        </p:pic>
      </p:grpSp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69998" y="262846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Remember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knowledge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acquire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thediligent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attitude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elop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high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aluable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记住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你在高中学到的知识和养成的勤奋态度在现实世界中是无价的。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4016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08941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Only if you ask many different questions will you acquire all the information you need to know.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只有提很多不同的问题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你才能收集到自己需要的信息。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company has recently acquired new offices in central London.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公司最近在伦敦市中心获得了新的办公室。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should acquire more first-hand information.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我们应当取得更多的第一手资料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0297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34566" y="980728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acquire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knowledge/skill/reputation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获得知识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技能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声誉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acquire a taste for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喜欢上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acquire the habit of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养成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习惯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S8.EPS" descr="id:214748735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566" y="1196752"/>
            <a:ext cx="954812" cy="324067"/>
          </a:xfrm>
          <a:prstGeom prst="rect">
            <a:avLst/>
          </a:prstGeom>
        </p:spPr>
      </p:pic>
      <p:sp>
        <p:nvSpPr>
          <p:cNvPr id="4" name="圆角矩形 3"/>
          <p:cNvSpPr/>
          <p:nvPr/>
        </p:nvSpPr>
        <p:spPr bwMode="auto">
          <a:xfrm>
            <a:off x="334566" y="2713840"/>
            <a:ext cx="11521280" cy="1047060"/>
          </a:xfrm>
          <a:prstGeom prst="roundRect">
            <a:avLst>
              <a:gd name="adj" fmla="val 5328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5" name="知识拓展小.EPS" descr="id:214748717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66615" y="2708920"/>
            <a:ext cx="2088232" cy="410579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14588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acquired 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后天的；已获得的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379396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refers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anything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acquired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learnt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rather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instincti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natural.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它指的是后天获得或学习到的任何东西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而不是本能的或与生俱来的。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Knowledge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acquired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innate.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知识是后天获得的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不是先天就有的。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416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6792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in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debt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负债；欠债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 of debt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不欠债；还清债务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get/run into debt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负债；欠债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 out of debt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还债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pay off one’s debts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还清债务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 debt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一大笔债务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owe a debt of gratitude to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欠某人的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人情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S8.EPS" descr="id:214748717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43070" y="1746026"/>
            <a:ext cx="1008112" cy="342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4209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971" y="3132796"/>
            <a:ext cx="3013931" cy="440219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2509"/>
            <a:ext cx="11485848" cy="3900235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76BD8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长句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长句（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 sentences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）多因含有较多较长的修饰成分或包含多个并列句或从句，使整个句子变长。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长句的主要类型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457200" indent="-457200" algn="dist" hangingPunct="0">
              <a:spcAft>
                <a:spcPts val="0"/>
              </a:spcAft>
              <a:buAutoNum type="arabicPeriod"/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含有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较多成分的简单句（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同位语、介词短语、非谓语动词、定语、状语、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插入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457200" indent="-457200" hangingPunct="0">
              <a:spcAft>
                <a:spcPts val="0"/>
              </a:spcAft>
              <a:buAutoNum type="arabicPeriod"/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含有多个简单句的并列句；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34966" y="729554"/>
            <a:ext cx="4320480" cy="538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3907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并列句和主从复合句并存。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a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erage number of days with hea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 pollution in cities at county le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 and abo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 has dropped from 10 to 6.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number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谓语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dropped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县级及以上城市重度污染的平均天数从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天下降到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Since 2013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 has rolled out a series of State-le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 regional de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elopment strategies to create new economic growth poles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push forward integrated and coordinated de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elopment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explore ways of sustainable de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elopment for future generations.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谓语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rolled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宾语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strategies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2013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年以来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中国推出一系列国家级区域发展战略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着力打造新的经济增长极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推进一体化协调发展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探索子孙后代的可持续发展之路。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9526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971" y="980728"/>
            <a:ext cx="3589995" cy="440219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891108"/>
            <a:ext cx="11485848" cy="556222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句子的三种基本类型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如果按照句子的结构分类，英文句子可分为三个类别： 简单句（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Simple Sentence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）、并列句（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Compound Sentence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）和复合句（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Complex Sentence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）。这里所说的结构，主要指的是句子中主语和谓语之间所构成的关系。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简单句（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Simple Sentence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简单句只有一个主谓结构。句子可能有两个或更多的主语，也可能有两个或更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多的谓语，但是句子中的主谓关系只有一个。简单句可以有定语、状语等句子成分。</a:t>
            </a:r>
            <a:endParaRPr lang="zh-CN" altLang="zh-CN" sz="1050" spc="-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people in the meeting room remained silent.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会议室里的人保持沉默。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young artists are ad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ised to learn by copying the masters.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许多年轻艺术家们被建议通过临摹大师们的作品来学习。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6585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136933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并列句（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Compound Sentence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并列句有两个或两个以上存在并列、对等关系的主谓结构。从语法上讲，这些主谓结构都能独立地表达意思，没有从属关系。但是它们在意思或逻辑上有一定程度的内在联系，使它们有必要构成并列句。在并列句中，并列连词用来连接两个或几个主谓结构，即连接平行对等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即互不从属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）的分句。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Computers are used widely in most countries now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they are a sign of progress.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现在计算机在大多数国家被广泛使用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它们是进步的标志。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is tall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while her elder sister is short.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她很高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而她姐姐很矮。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2019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524848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复合句（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Complex Sentence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复合句由一个主句（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Principal Clause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）和一个或一个以上的从句（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Subordinate Clause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）构成，即有一个（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或更多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）主谓结构充当句子的某一（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成分，如主语、宾语、表语、定语、状语、同位语等。主语从句、宾语从句、表语从句、同位语从句、定语从句和状语从句都属于复合句。主句是全句的主体，通常可以独立存在；从句则只用作句子的一个成分，不能独立存在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1283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915149"/>
            <a:ext cx="11485848" cy="5322163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）主语从句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作句子主语的从句叫主语从句。主语从句通常由从属连词（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whether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）和连接代词（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whate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whoe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）以及连接副词（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）等词引导。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在句中无词义，只起连接作用；连接代词和连接副词在句中既保留自己的疑问含义，又起连接作用，在从句中充当独特的成分。有时为避免句子头重脚轻，常用形式主语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代替主语从句放于句首，而把主语从句置于句末。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the doctor is uncertain about is whether my mother will reco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 from the serious disease soon.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医生不能确定我母亲是否会很快从这个严重的疾病中康复。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recommended that the project not be started until all the preparations ha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 been made.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人们建议在所有准备工作完成后再开始这项工程。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853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942975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）宾语从句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在句中作宾语的从句叫宾语从句。宾语从句的引导词与主语从句、表语从句大致一样，在句中可以作谓语动词或介词及非谓语动词的宾语。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引导宾语从句时，在句中不作任何成分，在口语或非正式的文体中常被省去；但如果从句是并列句，最后一个分句前的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不可省略。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demand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order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suggest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decide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insist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desire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request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command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等表示要求、命令、建议、决定等意义的动词之后，宾语从句常用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should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＋） 动词原形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whose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whoe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whate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whiche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等引导的宾语从句相当于特殊疑问句，但句子要用陈述语序。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8605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838831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）表语从句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在句中作表语的从句叫表语从句。表语从句的引导词与主语从句大致一样，表语从句位于系动词后，有时用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if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引导。其基本结构为： 主语＋系动词＋从句（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若用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引导从句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不能省略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3805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15149"/>
            <a:ext cx="11485848" cy="5322163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）同位语从句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同位语从句说明其前面的名词的具体内容。后跟同位语从句的名词有：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ice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demand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doubt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fact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hope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information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message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order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problem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promise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question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request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suggestion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truth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wish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同位语从句和定语从句的区别：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引导定语从句，充当句子成分，在从句中作宾语时可以省略；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引导同位语从句时，没有实际意义，不充当句子成分，一般不能省略。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had no idea that you were here.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我不知道你在这里。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引导同位语从句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不能省略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 you got the idea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book gi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es you of life in ancient Greece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你明白这本书让你了解古希腊人的生活了吗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引导定语从句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作宾语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可以省略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6957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24732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）定语从句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定语从句（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Attributi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 Clause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）在句中作定语，修饰一个名词或代词，被修饰的名词、词组或代词即先行词。定语从句通常出现在先行词之后，由关系词（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关系代词或关系副词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）引出。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6533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360854" y="1668864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forward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being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debt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restaurant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longer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popular.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他不希望由于餐馆不受欢迎而负债。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young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couple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always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debt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consider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incomes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buying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something.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这对年轻的夫妇总是负债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因为他们在买东西时从不考虑自己的收入。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lost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began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debt.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失业后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她开始欠债。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7954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34566" y="1380832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）状语从句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状语从句 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erbial Clause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指起副词作用的句子。可以修饰谓语、非谓语动词、定语、状语或整个句子。根据其意义可分为时间、地点、原因、条件、目的、结果、让步、方式和比较等从句。状语从句一般由从属连词引导，也可以由词组（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moment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）引导。从句位于句首或句中时通常用逗号与主句隔开，位于句尾可以不用逗号隔开。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8548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86991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注意：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一般来说，无论是多么复杂的长句，它都是由一些基本的成分组成，无非就是修饰语多、并列成分多、语言结构层次多。所以首先要弄清英语原文的句法结构，找出整个句子的中心内容及其各层意思，然后分析各层意思之间的相互逻辑关系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在分析长句时可以采用下面的方法：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）找出全句的主语、谓语和宾语，从整体上把握句子的结构。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）找出句中所有的谓语结构、非谓语动词、介词短语和从句的引导词。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）分析从句和短语的功能。例如，是否为主语从句、宾语从句、表语从句等；若是状语，它是表示时间、原因、结果，还是表示条件等。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7095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72816"/>
            <a:ext cx="11485848" cy="2308324"/>
          </a:xfrm>
        </p:spPr>
        <p:txBody>
          <a:bodyPr/>
          <a:lstStyle/>
          <a:p>
            <a:pPr algn="dist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）分析词、短语和从句之间的相互关系。例如，定语从句所修饰的先行词是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哪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）注意插入语等其他成分。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）注意分析句子中是否有固定词组或固定搭配。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1456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18573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学科核心素养是学科育人价值的集中体现，是学生通过学习而逐步形成的正确价值观念、必备品格和关键能力。英语学科核心素养主要包括语言能力、文化意识、思维品质和学习能力。今后，英语考试将更加注重立德树人的培养，坚持能力立意，突出核心素养的考查。下面文段就是围绕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思维品质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这一学科素养展开，旨在提升学生了解个人素质和社会经验的重要性，以便具备适应社会的能力。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AC7D9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主题</a:t>
            </a:r>
            <a:r>
              <a:rPr lang="zh-CN" altLang="zh-CN" b="1" dirty="0">
                <a:solidFill>
                  <a:srgbClr val="AC7D9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AC7D9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人与自我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AC7D9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学科素养</a:t>
            </a:r>
            <a:r>
              <a:rPr lang="zh-CN" altLang="zh-CN" b="1" dirty="0">
                <a:solidFill>
                  <a:srgbClr val="AC7D9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AC7D9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思维品质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AC7D9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难度系数</a:t>
            </a:r>
            <a:r>
              <a:rPr lang="zh-CN" altLang="zh-CN" b="1" dirty="0">
                <a:solidFill>
                  <a:srgbClr val="AC7D9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AC7D9F"/>
                </a:solidFill>
                <a:latin typeface="Segoe UI Symbol" panose="020B0502040204020203" pitchFamily="34" charset="0"/>
                <a:ea typeface="Times New Roman" panose="02020603050405020304" pitchFamily="18" charset="0"/>
                <a:cs typeface="Segoe UI Symbol" panose="020B0502040204020203" pitchFamily="34" charset="0"/>
              </a:rPr>
              <a:t>★★★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核心素养通.EPS" descr="id:214748792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222998" y="764704"/>
            <a:ext cx="4032448" cy="421713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2758" y="1340768"/>
            <a:ext cx="8280920" cy="403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1649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70967"/>
            <a:ext cx="11485848" cy="5078313"/>
          </a:xfrm>
        </p:spPr>
        <p:txBody>
          <a:bodyPr/>
          <a:lstStyle/>
          <a:p>
            <a:pPr indent="612140" algn="dist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Going to college was not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optional.In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family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just another step toward the American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dream.As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soon as I graduated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enrolled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入学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English Department of Colorado State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Uni</a:t>
            </a:r>
            <a:r>
              <a:rPr lang="en-US" altLang="zh-CN" b="1" dirty="0" err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ersity.I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went on to earn two scholarships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</a:t>
            </a: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membership in the National </a:t>
            </a:r>
            <a:r>
              <a:rPr lang="en-US" altLang="zh-CN" b="1" spc="-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Honour</a:t>
            </a: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Society.I</a:t>
            </a: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truly belie</a:t>
            </a:r>
            <a:r>
              <a:rPr lang="en-US" altLang="zh-CN" b="1" spc="-100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ed the hard work was worth it.</a:t>
            </a:r>
            <a:endParaRPr lang="zh-CN" altLang="zh-CN" sz="1050" spc="-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wasn’t until a few months ago that I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realised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clueless I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was.I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had been combing through the classifieds when my eyes fell upon my dream job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National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College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Magazine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looking for writers.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Thrilled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spent the weekend composing a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resume.Needless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say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was stunned when the inter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iewer barely took one glance before throwing it aside.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7632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43141"/>
            <a:ext cx="11485848" cy="5322163"/>
          </a:xfrm>
        </p:spPr>
        <p:txBody>
          <a:bodyPr/>
          <a:lstStyle/>
          <a:p>
            <a:pPr indent="612140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 experience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said flatly.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felt like screaming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you mean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 experience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at these grades.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was left to absorb the shock of rejection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thinking that nobody e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 told me that a 4.0 student would be turned down for a job.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Didn’t all of my hard work count for anything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see plenty of demands for two years of experience at a print publication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none requiring extensi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 knowledge of how to write academic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papers.Yet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95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my energy in school went toward the latter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ing me little time to de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ote to anything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else.If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career preparation is supposed to be the point of college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why isn’t it the focus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1085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9998" y="920909"/>
            <a:ext cx="11485848" cy="4524315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 a college degree just become another societal status symbol like fancy cars or designer clothes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 my experience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feel that a college degree would be a lot more 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aluable if students were required to get some outside experience to supplement their in-class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knowledge.Instead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requiring four science classes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not three science classes and an internship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my college career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took one class that taught me how to write and submit essays for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publication.This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er-so-brief taste of the real world was like holding an ice cream sundae in front of a child and only gi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ing her a small bite.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6870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 bwMode="auto">
          <a:xfrm>
            <a:off x="360854" y="1402898"/>
            <a:ext cx="11494992" cy="2726079"/>
          </a:xfrm>
          <a:prstGeom prst="roundRect">
            <a:avLst>
              <a:gd name="adj" fmla="val 12728"/>
            </a:avLst>
          </a:prstGeom>
          <a:solidFill>
            <a:srgbClr val="FEE2D1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198493"/>
                <a:ext cx="11485848" cy="2673168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 i="1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𝐆𝐢𝐯𝐞𝐧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B0F0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𝐦𝐲𝐞𝐱𝐩𝐞𝐫𝐢𝐞𝐧𝐜𝐞</m:t>
                            </m:r>
                          </m:e>
                        </m:bar>
                      </m:e>
                      <m:lim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B0F0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状语</m:t>
                        </m:r>
                      </m:lim>
                    </m:limLow>
                  </m:oMath>
                </a14:m>
                <a:r>
                  <a:rPr lang="en-US" altLang="zh-CN" b="1" dirty="0">
                    <a:solidFill>
                      <a:srgbClr val="006FC1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𝐈</m:t>
                            </m:r>
                          </m:e>
                        </m:bar>
                      </m:e>
                      <m:lim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0000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主</m:t>
                        </m:r>
                      </m:lim>
                    </m:limLow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>
                            <a:solidFill>
                              <a:srgbClr val="F3682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F3682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 i="1">
                                <a:solidFill>
                                  <a:srgbClr val="F368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𝐟𝐞𝐞𝐥</m:t>
                            </m:r>
                          </m:e>
                        </m:bar>
                      </m:e>
                      <m:lim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F36821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谓</m:t>
                        </m:r>
                      </m:lim>
                    </m:limLow>
                  </m:oMath>
                </a14:m>
                <a:r>
                  <a:rPr lang="en-US" altLang="zh-CN" b="1" dirty="0">
                    <a:solidFill>
                      <a:srgbClr val="E761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𝐭𝐡𝐚𝐭</m:t>
                        </m:r>
                        <m:r>
                          <a:rPr lang="en-US" altLang="zh-CN" b="1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𝐚</m:t>
                        </m:r>
                        <m:r>
                          <a:rPr lang="en-US" altLang="zh-CN" b="1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𝐜𝐨𝐥𝐥𝐞𝐠𝐞</m:t>
                        </m:r>
                        <m:r>
                          <a:rPr lang="en-US" altLang="zh-CN" b="1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𝐝𝐞𝐠𝐫𝐞𝐞</m:t>
                        </m:r>
                      </m:e>
                      <m:lim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0000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宾语从句</m:t>
                        </m:r>
                      </m:lim>
                    </m:limLow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would</a:t>
                </a:r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be</a:t>
                </a:r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lot</a:t>
                </a:r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more</a:t>
                </a:r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aluable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 u="sng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r>
                          <a:rPr lang="en-US" altLang="zh-CN" b="1" i="1" u="sng">
                            <a:solidFill>
                              <a:srgbClr val="00B0F0"/>
                            </a:solidFill>
                            <a:uFill>
                              <a:solidFill>
                                <a:srgbClr val="33FFFF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𝐢𝐟</m:t>
                        </m:r>
                        <m:r>
                          <a:rPr lang="en-US" altLang="zh-CN" b="1" u="sng">
                            <a:solidFill>
                              <a:srgbClr val="00B0F0"/>
                            </a:solidFill>
                            <a:uFill>
                              <a:solidFill>
                                <a:srgbClr val="33FFFF"/>
                              </a:solidFill>
                            </a:uFill>
                            <a:latin typeface="Cambria Math" panose="02040503050406030204" pitchFamily="18" charset="0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 u="sng">
                            <a:solidFill>
                              <a:srgbClr val="00B0F0"/>
                            </a:solidFill>
                            <a:uFill>
                              <a:solidFill>
                                <a:srgbClr val="33FFFF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𝐬𝐭𝐮𝐝𝐞𝐧𝐭𝐬</m:t>
                        </m:r>
                        <m:r>
                          <a:rPr lang="en-US" altLang="zh-CN" b="1" u="sng">
                            <a:solidFill>
                              <a:srgbClr val="00B0F0"/>
                            </a:solidFill>
                            <a:uFill>
                              <a:solidFill>
                                <a:srgbClr val="33FFFF"/>
                              </a:solidFill>
                            </a:uFill>
                            <a:latin typeface="Cambria Math" panose="02040503050406030204" pitchFamily="18" charset="0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 u="sng">
                            <a:solidFill>
                              <a:srgbClr val="00B0F0"/>
                            </a:solidFill>
                            <a:uFill>
                              <a:solidFill>
                                <a:srgbClr val="33FFFF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𝐰𝐞𝐫𝐞</m:t>
                        </m:r>
                      </m:e>
                      <m:lim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B0F0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条件状语从句</m:t>
                        </m:r>
                      </m:lim>
                    </m:limLow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</a:t>
                </a:r>
                <a:r>
                  <a:rPr lang="en-US" altLang="zh-CN" b="1" u="sng" dirty="0">
                    <a:solidFill>
                      <a:srgbClr val="00B0F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required</a:t>
                </a:r>
                <a:r>
                  <a:rPr lang="en-US" altLang="zh-CN" b="1" u="sng" dirty="0">
                    <a:solidFill>
                      <a:srgbClr val="00B0F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u="sng" dirty="0">
                    <a:solidFill>
                      <a:srgbClr val="00B0F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to</a:t>
                </a:r>
                <a:r>
                  <a:rPr lang="en-US" altLang="zh-CN" b="1" u="sng" dirty="0">
                    <a:solidFill>
                      <a:srgbClr val="00B0F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u="sng" dirty="0">
                    <a:solidFill>
                      <a:srgbClr val="00B0F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get</a:t>
                </a:r>
                <a:r>
                  <a:rPr lang="en-US" altLang="zh-CN" b="1" u="sng" dirty="0">
                    <a:solidFill>
                      <a:srgbClr val="00B0F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u="sng" dirty="0">
                    <a:solidFill>
                      <a:srgbClr val="00B0F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some</a:t>
                </a:r>
                <a:r>
                  <a:rPr lang="en-US" altLang="zh-CN" b="1" u="sng" dirty="0">
                    <a:solidFill>
                      <a:srgbClr val="00B0F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u="sng" dirty="0">
                    <a:solidFill>
                      <a:srgbClr val="00B0F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outside</a:t>
                </a:r>
                <a:r>
                  <a:rPr lang="en-US" altLang="zh-CN" b="1" u="sng" dirty="0">
                    <a:solidFill>
                      <a:srgbClr val="00B0F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u="sng" dirty="0">
                    <a:solidFill>
                      <a:srgbClr val="00B0F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experience</a:t>
                </a:r>
                <a:r>
                  <a:rPr lang="en-US" altLang="zh-CN" b="1" u="sng" dirty="0">
                    <a:solidFill>
                      <a:srgbClr val="00B0F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u="sng" dirty="0">
                    <a:solidFill>
                      <a:srgbClr val="00B0F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to</a:t>
                </a:r>
                <a:r>
                  <a:rPr lang="en-US" altLang="zh-CN" b="1" u="sng" dirty="0">
                    <a:solidFill>
                      <a:srgbClr val="00B0F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u="sng" dirty="0">
                    <a:solidFill>
                      <a:srgbClr val="00B0F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supplement</a:t>
                </a:r>
                <a:r>
                  <a:rPr lang="en-US" altLang="zh-CN" b="1" u="sng" dirty="0">
                    <a:solidFill>
                      <a:srgbClr val="00B0F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u="sng" dirty="0">
                    <a:solidFill>
                      <a:srgbClr val="00B0F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their</a:t>
                </a:r>
                <a:r>
                  <a:rPr lang="en-US" altLang="zh-CN" b="1" u="sng" dirty="0">
                    <a:solidFill>
                      <a:srgbClr val="00B0F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u="sng" dirty="0">
                    <a:solidFill>
                      <a:srgbClr val="00B0F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in-class</a:t>
                </a:r>
                <a:r>
                  <a:rPr lang="en-US" altLang="zh-CN" b="1" u="sng" dirty="0">
                    <a:solidFill>
                      <a:srgbClr val="00B0F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u="sng" dirty="0">
                    <a:solidFill>
                      <a:srgbClr val="00B0F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knowledge</a:t>
                </a:r>
                <a:r>
                  <a:rPr lang="en-US" altLang="zh-CN" b="1" dirty="0" smtClean="0">
                    <a:solidFill>
                      <a:srgbClr val="00B0F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198493"/>
                <a:ext cx="11485848" cy="2673168"/>
              </a:xfrm>
              <a:blipFill>
                <a:blip r:embed="rId2"/>
                <a:stretch>
                  <a:fillRect l="-796" r="-849" b="-68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句型解读.eps" descr="id:214748812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836712"/>
            <a:ext cx="1692910" cy="332105"/>
          </a:xfrm>
          <a:prstGeom prst="rect">
            <a:avLst/>
          </a:prstGeom>
        </p:spPr>
      </p:pic>
      <p:cxnSp>
        <p:nvCxnSpPr>
          <p:cNvPr id="6" name="直接连接符 5"/>
          <p:cNvCxnSpPr/>
          <p:nvPr/>
        </p:nvCxnSpPr>
        <p:spPr>
          <a:xfrm>
            <a:off x="5591150" y="1988840"/>
            <a:ext cx="302433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4217020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这是一个主从复合句。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 my experience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为过去分词短语作状语，表原因；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feel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后跟宾语从句，宾语从句中又含有一个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引导的条件状语从句。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根据我的经验，如果要求学生获得一些课外经验来补充课堂知识，那么大学学位将会更有价值。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分析.eps" descr="id:214748812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42786" y="4373132"/>
            <a:ext cx="625475" cy="296545"/>
          </a:xfrm>
          <a:prstGeom prst="rect">
            <a:avLst/>
          </a:prstGeom>
        </p:spPr>
      </p:pic>
      <p:pic>
        <p:nvPicPr>
          <p:cNvPr id="9" name="译文.eps" descr="id:2147488134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54016" y="5517232"/>
            <a:ext cx="614245" cy="288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677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39079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optional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可选择的，随意的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scholarship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奖学金；学识，学问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resume 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重新开始，继续；再次出现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文章、讲话等的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梗概，摘要；个人简历，履历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needless to say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不用说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 down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减小，关小，调低；拒绝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extensi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广泛的；大量的；广阔的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sb11.eps" descr="id:214748818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908720"/>
            <a:ext cx="2168572" cy="504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9929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28315"/>
            <a:ext cx="11485848" cy="224875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thrilled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非常兴奋的；极为激动的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compose 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构成；写作；使平静 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组成；作曲；排字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stun 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使震惊；使昏迷；给某人深刻的印象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昏迷；打昏；惊倒；令人惊叹的事物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submit 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使服从；主张；呈递；提交 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服从，顺从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sb12.eps" descr="id:214748819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9874" y="1322518"/>
            <a:ext cx="1866900" cy="462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1008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6792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categorise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将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分类；把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加以归类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toys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categorise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sociable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antisocial.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把你孩子的玩具列个清单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然后将其分为交际型和非交际型。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still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categorised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actor.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我觉得自己现在仍是一个新人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TS8.EPS" descr="id:214748717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43070" y="1746026"/>
            <a:ext cx="1008112" cy="342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1131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360854" y="1233038"/>
            <a:ext cx="11485848" cy="58676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err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categorise</a:t>
            </a: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 err="1">
                <a:solidFill>
                  <a:srgbClr val="223F99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 dirty="0" err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dirty="0" err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把</a:t>
            </a:r>
            <a:r>
              <a:rPr lang="en-US" altLang="zh-CN" b="1" dirty="0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分类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加以归类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圆角矩形 2"/>
          <p:cNvSpPr/>
          <p:nvPr/>
        </p:nvSpPr>
        <p:spPr bwMode="auto">
          <a:xfrm>
            <a:off x="387524" y="2115718"/>
            <a:ext cx="11449272" cy="766741"/>
          </a:xfrm>
          <a:prstGeom prst="roundRect">
            <a:avLst/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55339" y="1899694"/>
            <a:ext cx="11151159" cy="598551"/>
            <a:chOff x="555339" y="1278285"/>
            <a:chExt cx="11151159" cy="598551"/>
          </a:xfrm>
        </p:grpSpPr>
        <p:pic>
          <p:nvPicPr>
            <p:cNvPr id="5" name="教材原句S.EPS" descr="id:2147487282;FounderCES"/>
            <p:cNvPicPr/>
            <p:nvPr/>
          </p:nvPicPr>
          <p:blipFill rotWithShape="1">
            <a:blip r:embed="rId2"/>
            <a:srcRect l="3668" t="38852" r="22718" b="42104"/>
            <a:stretch/>
          </p:blipFill>
          <p:spPr>
            <a:xfrm>
              <a:off x="679748" y="1414575"/>
              <a:ext cx="9452098" cy="145278"/>
            </a:xfrm>
            <a:prstGeom prst="rect">
              <a:avLst/>
            </a:prstGeom>
          </p:spPr>
        </p:pic>
        <p:pic>
          <p:nvPicPr>
            <p:cNvPr id="6" name="教材原句S.EPS" descr="id:2147487282;FounderCES"/>
            <p:cNvPicPr/>
            <p:nvPr/>
          </p:nvPicPr>
          <p:blipFill rotWithShape="1">
            <a:blip r:embed="rId2"/>
            <a:srcRect l="77581"/>
            <a:stretch/>
          </p:blipFill>
          <p:spPr>
            <a:xfrm>
              <a:off x="10122321" y="1278285"/>
              <a:ext cx="1584177" cy="419828"/>
            </a:xfrm>
            <a:prstGeom prst="rect">
              <a:avLst/>
            </a:prstGeom>
          </p:spPr>
        </p:pic>
        <p:pic>
          <p:nvPicPr>
            <p:cNvPr id="7" name="教材原句S.EPS" descr="id:2147487163;FounderCES"/>
            <p:cNvPicPr/>
            <p:nvPr/>
          </p:nvPicPr>
          <p:blipFill rotWithShape="1">
            <a:blip r:embed="rId2"/>
            <a:srcRect r="98192" b="-43246"/>
            <a:stretch/>
          </p:blipFill>
          <p:spPr>
            <a:xfrm>
              <a:off x="555339" y="1287810"/>
              <a:ext cx="130250" cy="589026"/>
            </a:xfrm>
            <a:prstGeom prst="rect">
              <a:avLst/>
            </a:prstGeom>
          </p:spPr>
        </p:pic>
      </p:grp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2138205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Categorise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employee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profiles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归类员工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档案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0" name="圆角矩形 9"/>
          <p:cNvSpPr/>
          <p:nvPr/>
        </p:nvSpPr>
        <p:spPr bwMode="auto">
          <a:xfrm>
            <a:off x="334566" y="3200758"/>
            <a:ext cx="11521280" cy="2244466"/>
          </a:xfrm>
          <a:prstGeom prst="roundRect">
            <a:avLst>
              <a:gd name="adj" fmla="val 5328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11" name="知识拓展小.EPS" descr="id:214748717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66615" y="3195838"/>
            <a:ext cx="2088232" cy="410579"/>
          </a:xfrm>
          <a:prstGeom prst="rect">
            <a:avLst/>
          </a:prstGeom>
        </p:spPr>
      </p:pic>
      <p:sp>
        <p:nvSpPr>
          <p:cNvPr id="12" name="内容占位符 1"/>
          <p:cNvSpPr txBox="1">
            <a:spLocks/>
          </p:cNvSpPr>
          <p:nvPr/>
        </p:nvSpPr>
        <p:spPr bwMode="auto">
          <a:xfrm>
            <a:off x="360854" y="3632806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category 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种类；分类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ide... into categories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分类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categorised 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分类的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1651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346</TotalTime>
  <Words>4719</Words>
  <Application>Microsoft Office PowerPoint</Application>
  <PresentationFormat>自定义</PresentationFormat>
  <Paragraphs>317</Paragraphs>
  <Slides>79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79</vt:i4>
      </vt:variant>
    </vt:vector>
  </HeadingPairs>
  <TitlesOfParts>
    <vt:vector size="91" baseType="lpstr">
      <vt:lpstr>MS Mincho</vt:lpstr>
      <vt:lpstr>黑体</vt:lpstr>
      <vt:lpstr>楷体</vt:lpstr>
      <vt:lpstr>宋体</vt:lpstr>
      <vt:lpstr>微软雅黑</vt:lpstr>
      <vt:lpstr>Arial</vt:lpstr>
      <vt:lpstr>Book Antiqua</vt:lpstr>
      <vt:lpstr>Calibri</vt:lpstr>
      <vt:lpstr>Cambria Math</vt:lpstr>
      <vt:lpstr>Segoe UI Symbol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418</cp:revision>
  <dcterms:created xsi:type="dcterms:W3CDTF">2020-11-06T05:24:00Z</dcterms:created>
  <dcterms:modified xsi:type="dcterms:W3CDTF">2025-11-02T14:07:37Z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